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18"/>
  </p:notesMasterIdLst>
  <p:sldIdLst>
    <p:sldId id="256" r:id="rId4"/>
    <p:sldId id="476" r:id="rId5"/>
    <p:sldId id="257" r:id="rId6"/>
    <p:sldId id="469" r:id="rId7"/>
    <p:sldId id="480" r:id="rId8"/>
    <p:sldId id="478" r:id="rId9"/>
    <p:sldId id="485" r:id="rId10"/>
    <p:sldId id="479" r:id="rId11"/>
    <p:sldId id="487" r:id="rId12"/>
    <p:sldId id="488" r:id="rId13"/>
    <p:sldId id="489" r:id="rId14"/>
    <p:sldId id="490" r:id="rId15"/>
    <p:sldId id="484" r:id="rId16"/>
    <p:sldId id="458" r:id="rId17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Roboto Light" panose="020F0302020204030204" pitchFamily="34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65A6A1-EB45-4525-89A6-CB3BD430D531}">
          <p14:sldIdLst>
            <p14:sldId id="256"/>
            <p14:sldId id="476"/>
            <p14:sldId id="257"/>
          </p14:sldIdLst>
        </p14:section>
        <p14:section name="Recap" id="{870E3B29-350E-CE4E-9DFE-3645BAE98000}">
          <p14:sldIdLst>
            <p14:sldId id="469"/>
            <p14:sldId id="480"/>
            <p14:sldId id="478"/>
            <p14:sldId id="485"/>
            <p14:sldId id="479"/>
            <p14:sldId id="487"/>
            <p14:sldId id="488"/>
            <p14:sldId id="489"/>
            <p14:sldId id="490"/>
            <p14:sldId id="484"/>
          </p14:sldIdLst>
        </p14:section>
        <p14:section name="vfwxmacc.vf" id="{38B6E92E-D135-924B-B665-0D38440C685E}">
          <p14:sldIdLst>
            <p14:sldId id="4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0DF"/>
    <a:srgbClr val="DCE6CD"/>
    <a:srgbClr val="E6FFFC"/>
    <a:srgbClr val="FFE6E4"/>
    <a:srgbClr val="FCEADA"/>
    <a:srgbClr val="168638"/>
    <a:srgbClr val="C6E2F9"/>
    <a:srgbClr val="808080"/>
    <a:srgbClr val="CDCDCD"/>
    <a:srgbClr val="F4A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EF3602-E09C-4FB3-88FD-0AF07CCC1424}">
  <a:tblStyle styleId="{90EF3602-E09C-4FB3-88FD-0AF07CCC1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/>
    <p:restoredTop sz="94658"/>
  </p:normalViewPr>
  <p:slideViewPr>
    <p:cSldViewPr snapToGrid="0">
      <p:cViewPr>
        <p:scale>
          <a:sx n="151" d="100"/>
          <a:sy n="151" d="100"/>
        </p:scale>
        <p:origin x="1456" y="3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9ca6226cd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39ca6226cd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1960-8988-33AA-433E-8E9499057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E5E02-F3C8-F879-D04C-30938C465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254E8-E32F-132E-2018-1605F1C21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957BA-C1FD-C576-822D-494F73B44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7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9ca6226cd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39ca6226cd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2291-75C3-A334-02F0-7711A0358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48AD6-20FB-4A3C-CC02-749B6938D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0F6E60-1C73-2C73-08C5-A76F0B1D7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0A0C8-038E-715D-E756-4BADBC945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1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1823465" y="163205"/>
            <a:ext cx="1581805" cy="342091"/>
            <a:chOff x="3645356" y="188193"/>
            <a:chExt cx="5677387" cy="1227805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4"/>
          <p:cNvSpPr/>
          <p:nvPr/>
        </p:nvSpPr>
        <p:spPr>
          <a:xfrm>
            <a:off x="5653737" y="1653177"/>
            <a:ext cx="3490273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117" y="212211"/>
            <a:ext cx="1325875" cy="2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286116" y="2336781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  <a:defRPr sz="1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86114" y="1391112"/>
            <a:ext cx="8000670" cy="85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/>
          <p:nvPr/>
        </p:nvSpPr>
        <p:spPr>
          <a:xfrm rot="2700024">
            <a:off x="7461825" y="2614213"/>
            <a:ext cx="1213073" cy="1213073"/>
          </a:xfrm>
          <a:prstGeom prst="roundRect">
            <a:avLst>
              <a:gd name="adj" fmla="val 41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 rot="2700024">
            <a:off x="7104894" y="2891492"/>
            <a:ext cx="646325" cy="662609"/>
          </a:xfrm>
          <a:prstGeom prst="roundRect">
            <a:avLst>
              <a:gd name="adj" fmla="val 83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348" y="2434954"/>
            <a:ext cx="1836547" cy="15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5899" y="4503916"/>
            <a:ext cx="260270" cy="22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descr="A picture containing ax, vector graphics, tool&#10;&#10;Description automatically generated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2972" y="4258967"/>
            <a:ext cx="223066" cy="18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6373" y="4781048"/>
            <a:ext cx="256264" cy="17728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949019" y="4480217"/>
            <a:ext cx="165735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pulp-platform.org</a:t>
            </a:r>
            <a:endParaRPr sz="1100"/>
          </a:p>
        </p:txBody>
      </p:sp>
      <p:sp>
        <p:nvSpPr>
          <p:cNvPr id="79" name="Google Shape;79;p14"/>
          <p:cNvSpPr txBox="1"/>
          <p:nvPr/>
        </p:nvSpPr>
        <p:spPr>
          <a:xfrm>
            <a:off x="7360145" y="4233920"/>
            <a:ext cx="1246228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@pulp_platform</a:t>
            </a:r>
            <a:endParaRPr sz="1100"/>
          </a:p>
        </p:txBody>
      </p:sp>
      <p:sp>
        <p:nvSpPr>
          <p:cNvPr id="80" name="Google Shape;80;p14"/>
          <p:cNvSpPr txBox="1"/>
          <p:nvPr/>
        </p:nvSpPr>
        <p:spPr>
          <a:xfrm>
            <a:off x="6573889" y="4726513"/>
            <a:ext cx="2032485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youtube.com/pulp_platform</a:t>
            </a:r>
            <a:endParaRPr sz="1100"/>
          </a:p>
        </p:txBody>
      </p:sp>
      <p:sp>
        <p:nvSpPr>
          <p:cNvPr id="81" name="Google Shape;81;p14"/>
          <p:cNvSpPr txBox="1"/>
          <p:nvPr/>
        </p:nvSpPr>
        <p:spPr>
          <a:xfrm>
            <a:off x="286115" y="4412057"/>
            <a:ext cx="4538560" cy="5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PULP Platform</a:t>
            </a:r>
            <a:b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Hardware, the way it should be!</a:t>
            </a:r>
            <a:endParaRPr sz="1100"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286116" y="291366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>
                <a:solidFill>
                  <a:schemeClr val="accent3"/>
                </a:solidFill>
              </a:defRPr>
            </a:lvl1pPr>
            <a:lvl2pPr lvl="1">
              <a:buNone/>
              <a:defRPr sz="1300">
                <a:solidFill>
                  <a:schemeClr val="accent3"/>
                </a:solidFill>
              </a:defRPr>
            </a:lvl2pPr>
            <a:lvl3pPr lvl="2">
              <a:buNone/>
              <a:defRPr sz="1300">
                <a:solidFill>
                  <a:schemeClr val="accent3"/>
                </a:solidFill>
              </a:defRPr>
            </a:lvl3pPr>
            <a:lvl4pPr lvl="3">
              <a:buNone/>
              <a:defRPr sz="1300">
                <a:solidFill>
                  <a:schemeClr val="accent3"/>
                </a:solidFill>
              </a:defRPr>
            </a:lvl4pPr>
            <a:lvl5pPr lvl="4">
              <a:buNone/>
              <a:defRPr sz="1300">
                <a:solidFill>
                  <a:schemeClr val="accent3"/>
                </a:solidFill>
              </a:defRPr>
            </a:lvl5pPr>
            <a:lvl6pPr lvl="5">
              <a:buNone/>
              <a:defRPr sz="1300">
                <a:solidFill>
                  <a:schemeClr val="accent3"/>
                </a:solidFill>
              </a:defRPr>
            </a:lvl6pPr>
            <a:lvl7pPr lvl="6">
              <a:buNone/>
              <a:defRPr sz="1300">
                <a:solidFill>
                  <a:schemeClr val="accent3"/>
                </a:solidFill>
              </a:defRPr>
            </a:lvl7pPr>
            <a:lvl8pPr lvl="7">
              <a:buNone/>
              <a:defRPr sz="1300">
                <a:solidFill>
                  <a:schemeClr val="accent3"/>
                </a:solidFill>
              </a:defRPr>
            </a:lvl8pPr>
            <a:lvl9pPr lvl="8">
              <a:buNone/>
              <a:defRPr sz="13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Standard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by-side">
  <p:cSld name="Two-by-s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4237713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plus two">
  <p:cSld name="One plus tw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8000670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237378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3"/>
          </p:nvPr>
        </p:nvSpPr>
        <p:spPr>
          <a:xfrm>
            <a:off x="4237713" y="2745388"/>
            <a:ext cx="4000335" cy="21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n-Thick">
  <p:cSld name="Thin-Thic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094760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237378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ck-Thin">
  <p:cSld name="Thick-Thi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237378" y="742930"/>
            <a:ext cx="5143288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5380666" y="742930"/>
            <a:ext cx="285738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y-side">
  <p:cSld name="3-by-s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24454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2959060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5673573" y="742930"/>
            <a:ext cx="2571644" cy="400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box">
  <p:cSld name="4-box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240763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4241101" y="742930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3"/>
          </p:nvPr>
        </p:nvSpPr>
        <p:spPr>
          <a:xfrm>
            <a:off x="240763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4"/>
          </p:nvPr>
        </p:nvSpPr>
        <p:spPr>
          <a:xfrm>
            <a:off x="4241101" y="2743126"/>
            <a:ext cx="4000335" cy="20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450" tIns="37150" rIns="0" bIns="36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4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2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Char char="•"/>
              <a:defRPr sz="1100"/>
            </a:lvl4pPr>
            <a:lvl5pPr marL="2286000" lvl="4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ackground">
  <p:cSld name="Title Background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Only">
  <p:cSld name="Background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748938" y="39223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 Background">
  <p:cSld name="No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244839" y="284195"/>
            <a:ext cx="8000672" cy="471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1">
  <p:cSld name="Code Slide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52" name="Google Shape;152;p27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53" name="Google Shape;153;p27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4" name="Google Shape;154;p27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55" name="Google Shape;155;p27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7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 2">
  <p:cSld name="Code Slide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4572005" y="0"/>
            <a:ext cx="457200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237375" y="742930"/>
            <a:ext cx="4000335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62" name="Google Shape;162;p28"/>
          <p:cNvGrpSpPr/>
          <p:nvPr/>
        </p:nvGrpSpPr>
        <p:grpSpPr>
          <a:xfrm>
            <a:off x="8255524" y="66639"/>
            <a:ext cx="827065" cy="722093"/>
            <a:chOff x="10401089" y="83956"/>
            <a:chExt cx="1042015" cy="909748"/>
          </a:xfrm>
        </p:grpSpPr>
        <p:sp>
          <p:nvSpPr>
            <p:cNvPr id="163" name="Google Shape;163;p28"/>
            <p:cNvSpPr/>
            <p:nvPr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pic>
          <p:nvPicPr>
            <p:cNvPr id="165" name="Google Shape;165;p28"/>
            <p:cNvPicPr preferRelativeResize="0"/>
            <p:nvPr/>
          </p:nvPicPr>
          <p:blipFill rotWithShape="1">
            <a:blip r:embed="rId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28"/>
          <p:cNvSpPr txBox="1">
            <a:spLocks noGrp="1"/>
          </p:cNvSpPr>
          <p:nvPr>
            <p:ph type="body" idx="2"/>
          </p:nvPr>
        </p:nvSpPr>
        <p:spPr>
          <a:xfrm>
            <a:off x="4572005" y="742930"/>
            <a:ext cx="4576563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1450" tIns="200025" rIns="0" bIns="36275" anchor="t" anchorCtr="0">
            <a:noAutofit/>
          </a:bodyPr>
          <a:lstStyle>
            <a:lvl1pPr marL="457200" lvl="0" indent="-228600" algn="l">
              <a:lnSpc>
                <a:spcPct val="55555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  <a:defRPr sz="1400" b="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2pPr>
            <a:lvl3pPr marL="1371600" lvl="2" indent="-3111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White">
  <p:cSld name="Empty White"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Black">
  <p:cSld name="Empty Black"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Q&amp;A">
  <p:cSld name="Thank you + Q&amp;A">
    <p:bg>
      <p:bgPr>
        <a:solidFill>
          <a:srgbClr val="B4B4B6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1532192" y="1567205"/>
            <a:ext cx="2474929" cy="65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100"/>
          </a:p>
        </p:txBody>
      </p:sp>
      <p:sp>
        <p:nvSpPr>
          <p:cNvPr id="174" name="Google Shape;174;p31"/>
          <p:cNvSpPr/>
          <p:nvPr/>
        </p:nvSpPr>
        <p:spPr>
          <a:xfrm>
            <a:off x="5152847" y="1180109"/>
            <a:ext cx="2574971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72575" tIns="72575" rIns="72575" bIns="72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5545468" y="1591635"/>
            <a:ext cx="1160552" cy="61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i="0" u="none">
                <a:solidFill>
                  <a:srgbClr val="B4B4B6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1100"/>
          </a:p>
        </p:txBody>
      </p:sp>
      <p:sp>
        <p:nvSpPr>
          <p:cNvPr id="176" name="Google Shape;17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991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1823463" y="163206"/>
            <a:ext cx="1581803" cy="342091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5653731" y="1653177"/>
            <a:ext cx="3490269" cy="3490323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117" y="212211"/>
            <a:ext cx="1325873" cy="220982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86116" y="2336781"/>
            <a:ext cx="4571806" cy="285742"/>
          </a:xfrm>
        </p:spPr>
        <p:txBody>
          <a:bodyPr lIns="0" tIns="0" rIns="0" bIns="0" anchor="b"/>
          <a:lstStyle>
            <a:lvl1pPr marL="0" indent="0" algn="l">
              <a:buNone/>
              <a:defRPr sz="1905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342885" indent="0" algn="ctr">
              <a:buNone/>
              <a:defRPr sz="1500"/>
            </a:lvl2pPr>
            <a:lvl3pPr marL="685770" indent="0" algn="ctr">
              <a:buNone/>
              <a:defRPr sz="1350"/>
            </a:lvl3pPr>
            <a:lvl4pPr marL="1028655" indent="0" algn="ctr">
              <a:buNone/>
              <a:defRPr sz="1200"/>
            </a:lvl4pPr>
            <a:lvl5pPr marL="1371540" indent="0" algn="ctr">
              <a:buNone/>
              <a:defRPr sz="1200"/>
            </a:lvl5pPr>
            <a:lvl6pPr marL="1714425" indent="0" algn="ctr">
              <a:buNone/>
              <a:defRPr sz="1200"/>
            </a:lvl6pPr>
            <a:lvl7pPr marL="2057310" indent="0" algn="ctr">
              <a:buNone/>
              <a:defRPr sz="1200"/>
            </a:lvl7pPr>
            <a:lvl8pPr marL="2400195" indent="0" algn="ctr">
              <a:buNone/>
              <a:defRPr sz="1200"/>
            </a:lvl8pPr>
            <a:lvl9pPr marL="274308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86114" y="1391112"/>
            <a:ext cx="8000661" cy="857227"/>
          </a:xfrm>
        </p:spPr>
        <p:txBody>
          <a:bodyPr anchor="t"/>
          <a:lstStyle>
            <a:lvl1pPr>
              <a:defRPr sz="2857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 dirty="0"/>
              <a:t>Click to edit Master title style (in case you have a</a:t>
            </a:r>
            <a:br>
              <a:rPr lang="en-US" noProof="0" dirty="0"/>
            </a:br>
            <a:r>
              <a:rPr lang="en-US" noProof="0" dirty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7461812" y="2614218"/>
            <a:ext cx="1213082" cy="1213063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7104883" y="2891495"/>
            <a:ext cx="646330" cy="662603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340" y="2434955"/>
            <a:ext cx="1836545" cy="1576054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5890" y="4503916"/>
            <a:ext cx="260270" cy="223355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2963" y="4258967"/>
            <a:ext cx="223066" cy="18350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6364" y="4781048"/>
            <a:ext cx="256264" cy="1772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6949011" y="4480217"/>
            <a:ext cx="1657353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7360137" y="4233920"/>
            <a:ext cx="1246227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6573881" y="4726513"/>
            <a:ext cx="2032482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1" b="0" i="0" u="none" noProof="0">
                <a:solidFill>
                  <a:schemeClr val="bg2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youtube.com/pulp_platform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286115" y="4412057"/>
            <a:ext cx="4538555" cy="53911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571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29" b="1" i="0" noProof="0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429" b="0" i="0" noProof="0" dirty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429" b="0" i="0" noProof="0" dirty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116" y="2913663"/>
            <a:ext cx="4571806" cy="1285416"/>
          </a:xfrm>
        </p:spPr>
        <p:txBody>
          <a:bodyPr/>
          <a:lstStyle>
            <a:lvl1pPr marL="0" indent="0">
              <a:buNone/>
              <a:defRPr sz="1587" b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b="1" noProof="0" dirty="0">
                <a:latin typeface="+mj-lt"/>
              </a:rPr>
              <a:t>Author Name 1    </a:t>
            </a:r>
            <a:r>
              <a:rPr lang="en-US" noProof="0" dirty="0">
                <a:solidFill>
                  <a:schemeClr val="tx1"/>
                </a:solidFill>
              </a:rPr>
              <a:t>mail1@iis.ee.ethz.ch</a:t>
            </a:r>
            <a:br>
              <a:rPr lang="en-US" noProof="0" dirty="0">
                <a:solidFill>
                  <a:schemeClr val="tx1"/>
                </a:solidFill>
              </a:rPr>
            </a:br>
            <a:r>
              <a:rPr lang="en-US" b="1" noProof="0" dirty="0">
                <a:latin typeface="+mj-lt"/>
              </a:rPr>
              <a:t>Author Name 2    </a:t>
            </a:r>
            <a:r>
              <a:rPr lang="en-US" noProof="0" dirty="0">
                <a:solidFill>
                  <a:schemeClr val="tx1"/>
                </a:solidFill>
              </a:rPr>
              <a:t>mail2@iis.ee.ethz.ch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3    </a:t>
            </a:r>
            <a:r>
              <a:rPr lang="en-US" noProof="0" dirty="0">
                <a:solidFill>
                  <a:schemeClr val="tx1"/>
                </a:solidFill>
              </a:rPr>
              <a:t>mail3@unibo.it</a:t>
            </a:r>
            <a:br>
              <a:rPr lang="en-US" b="1" noProof="0" dirty="0">
                <a:latin typeface="+mj-lt"/>
              </a:rPr>
            </a:br>
            <a:r>
              <a:rPr lang="en-US" b="1" noProof="0" dirty="0">
                <a:latin typeface="+mj-lt"/>
              </a:rPr>
              <a:t>Author Name 4    </a:t>
            </a:r>
            <a:r>
              <a:rPr lang="en-US" noProof="0" dirty="0">
                <a:solidFill>
                  <a:schemeClr val="tx1"/>
                </a:solidFill>
              </a:rPr>
              <a:t>mail4@unibo.it</a:t>
            </a:r>
            <a:endParaRPr lang="en-US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964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E741D-DF86-4A3D-DF9D-A4FFA6F777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7C1C-F0E1-9B48-6BC9-7FFF56ADE9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9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37708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B5078-341C-4154-4064-BE0AD2B3F9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DA4-720D-7361-338C-106924EF7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204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-Th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94757" y="742930"/>
            <a:ext cx="5143282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2857379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BB8B8-3BA4-B4B8-A5C5-6B943984B6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55C4-9751-FC37-00B6-D3B10C1817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9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ck-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5143282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80660" y="742930"/>
            <a:ext cx="2857379" cy="41432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29531-4266-41D8-C902-18438A77E80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DBFD-8297-D7FA-8C82-37223A28A9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07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lus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930-E256-A84E-8AC4-067EFE37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58AA-5F13-9145-AA9C-7217BB8AFC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8" y="742930"/>
            <a:ext cx="8000661" cy="2000196"/>
          </a:xfrm>
          <a:effectLst/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BBDF1A2-5CF8-E945-BD80-7B75AF0E15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377" y="2745388"/>
            <a:ext cx="4000331" cy="214306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52D67F4-7CD9-7D48-9F3C-897EB7BBCA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7708" y="2745388"/>
            <a:ext cx="4000331" cy="214306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7B2-5C80-94D6-1AEA-FC88E0D7A64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01DA4-BFA2-822A-E2BF-DBC2248BD7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681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44543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59056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466C897-17D8-464D-80AC-5BEDA0432F9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673566" y="742930"/>
            <a:ext cx="2571641" cy="4000392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B2C5F9-4358-A05F-BE1B-DC3232E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2525F-FE6F-3F2A-87F8-E53C217DF6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30934-A358-D4CE-05CE-858B26903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678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40763" y="742930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41096" y="742930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7A6DD52-705F-8C4E-BFBD-BE67BF0FB65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40763" y="2743126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3ED5591-6176-CF4B-A32B-DDE9257B1FB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241096" y="2743126"/>
            <a:ext cx="4000331" cy="200019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375"/>
              </a:spcBef>
              <a:defRPr sz="1500"/>
            </a:lvl1pPr>
            <a:lvl2pPr>
              <a:lnSpc>
                <a:spcPct val="100000"/>
              </a:lnSpc>
              <a:spcBef>
                <a:spcPts val="300"/>
              </a:spcBef>
              <a:defRPr sz="1350"/>
            </a:lvl2pPr>
            <a:lvl3pPr>
              <a:lnSpc>
                <a:spcPct val="100000"/>
              </a:lnSpc>
              <a:spcBef>
                <a:spcPts val="300"/>
              </a:spcBef>
              <a:defRPr sz="1200"/>
            </a:lvl3pPr>
            <a:lvl4pPr marL="808399" indent="-133344">
              <a:lnSpc>
                <a:spcPct val="100000"/>
              </a:lnSpc>
              <a:spcBef>
                <a:spcPts val="300"/>
              </a:spcBef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3703-F424-8B60-F39C-21AD97BE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9A470E-C584-A4A1-8BE3-D0FEE790247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DD1A2-6488-61E8-64DC-5E07F8B192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845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1ECC96-5C3D-1CA7-88A0-A48C5307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98AFC-21DE-CE33-4051-59D40FE7A6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1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950E2-5B08-DE4D-85C1-073281664B68}"/>
              </a:ext>
            </a:extLst>
          </p:cNvPr>
          <p:cNvSpPr txBox="1"/>
          <p:nvPr userDrawn="1"/>
        </p:nvSpPr>
        <p:spPr>
          <a:xfrm>
            <a:off x="748937" y="39223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571464"/>
            <a:endParaRPr lang="en-US" sz="1905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83599-52C6-66B6-B195-3B42A917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986D1-30CD-4299-12D8-EE049F90DC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804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6" y="742930"/>
            <a:ext cx="8000663" cy="4143263"/>
          </a:xfrm>
        </p:spPr>
        <p:txBody>
          <a:bodyPr lIns="0"/>
          <a:lstStyle>
            <a:lvl1pPr marL="228589" indent="-228589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00025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1464" indent="-171442">
              <a:buClrTx/>
              <a:buFont typeface="Arial" panose="020B0604020202020204" pitchFamily="34" charset="0"/>
              <a:buChar char="•"/>
              <a:defRPr sz="1429">
                <a:solidFill>
                  <a:schemeClr val="tx1"/>
                </a:solidFill>
              </a:defRPr>
            </a:lvl3pPr>
            <a:lvl4pPr marL="742903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14342" indent="-17144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51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407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56A24-FE4F-CC41-AE52-8BE952BA28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839" y="284194"/>
            <a:ext cx="8000663" cy="47147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E65FE-2553-922C-9C05-7425A35329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QuantSparse 3D - Bowen Wang, Paul Scheffler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E03E8-F737-F054-80B2-299F72A034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423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05887B-DECF-1909-0106-C271E1383F76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18503-FD68-0985-DC60-130D6429AF17}"/>
              </a:ext>
            </a:extLst>
          </p:cNvPr>
          <p:cNvGrpSpPr/>
          <p:nvPr userDrawn="1"/>
        </p:nvGrpSpPr>
        <p:grpSpPr>
          <a:xfrm>
            <a:off x="8302281" y="111861"/>
            <a:ext cx="736048" cy="631650"/>
            <a:chOff x="10460009" y="140930"/>
            <a:chExt cx="927344" cy="7958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70F9B2-741C-86BF-4B24-4F75FD9B6DB8}"/>
                </a:ext>
              </a:extLst>
            </p:cNvPr>
            <p:cNvSpPr/>
            <p:nvPr userDrawn="1"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97EAC4-39EA-2FF4-B3A4-C50D63D1EA52}"/>
                </a:ext>
              </a:extLst>
            </p:cNvPr>
            <p:cNvSpPr/>
            <p:nvPr userDrawn="1"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7814A-F32D-DC8B-CECB-BD209099B5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ln w="66675">
              <a:noFill/>
            </a:ln>
          </p:spPr>
        </p:pic>
      </p:grp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6D6212-ED77-0BC8-29BC-26AA6DBF80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742930"/>
            <a:ext cx="4576558" cy="4143263"/>
          </a:xfrm>
        </p:spPr>
        <p:txBody>
          <a:bodyPr lIns="468000" tIns="252000"/>
          <a:lstStyle>
            <a:lvl1pPr marL="0" indent="0">
              <a:lnSpc>
                <a:spcPts val="794"/>
              </a:lnSpc>
              <a:buNone/>
              <a:defRPr sz="1429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</p:spTree>
    <p:extLst>
      <p:ext uri="{BB962C8B-B14F-4D97-AF65-F5344CB8AC3E}">
        <p14:creationId xmlns:p14="http://schemas.microsoft.com/office/powerpoint/2010/main" val="6085998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05887B-DECF-1909-0106-C271E1383F76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375" y="742930"/>
            <a:ext cx="4000331" cy="4143263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918503-FD68-0985-DC60-130D6429AF17}"/>
              </a:ext>
            </a:extLst>
          </p:cNvPr>
          <p:cNvGrpSpPr/>
          <p:nvPr userDrawn="1"/>
        </p:nvGrpSpPr>
        <p:grpSpPr>
          <a:xfrm>
            <a:off x="8302281" y="111861"/>
            <a:ext cx="736048" cy="631650"/>
            <a:chOff x="10460009" y="140930"/>
            <a:chExt cx="927344" cy="7958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70F9B2-741C-86BF-4B24-4F75FD9B6DB8}"/>
                </a:ext>
              </a:extLst>
            </p:cNvPr>
            <p:cNvSpPr/>
            <p:nvPr userDrawn="1"/>
          </p:nvSpPr>
          <p:spPr>
            <a:xfrm rot="2700000">
              <a:off x="10475317" y="359629"/>
              <a:ext cx="358403" cy="358403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97EAC4-39EA-2FF4-B3A4-C50D63D1EA52}"/>
                </a:ext>
              </a:extLst>
            </p:cNvPr>
            <p:cNvSpPr/>
            <p:nvPr userDrawn="1"/>
          </p:nvSpPr>
          <p:spPr>
            <a:xfrm rot="2700000">
              <a:off x="10666586" y="217186"/>
              <a:ext cx="643289" cy="643289"/>
            </a:xfrm>
            <a:prstGeom prst="roundRect">
              <a:avLst>
                <a:gd name="adj" fmla="val 523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111" b="1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27814A-F32D-DC8B-CECB-BD209099B5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60009" y="140930"/>
              <a:ext cx="927344" cy="795801"/>
            </a:xfrm>
            <a:prstGeom prst="rect">
              <a:avLst/>
            </a:prstGeom>
            <a:ln w="66675">
              <a:noFill/>
            </a:ln>
          </p:spPr>
        </p:pic>
      </p:grp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D6D6212-ED77-0BC8-29BC-26AA6DBF80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742930"/>
            <a:ext cx="4576558" cy="4143263"/>
          </a:xfrm>
        </p:spPr>
        <p:txBody>
          <a:bodyPr lIns="468000" tIns="252000"/>
          <a:lstStyle>
            <a:lvl1pPr marL="0" indent="0">
              <a:lnSpc>
                <a:spcPts val="794"/>
              </a:lnSpc>
              <a:buNone/>
              <a:defRPr sz="1429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code</a:t>
            </a:r>
          </a:p>
        </p:txBody>
      </p:sp>
    </p:spTree>
    <p:extLst>
      <p:ext uri="{BB962C8B-B14F-4D97-AF65-F5344CB8AC3E}">
        <p14:creationId xmlns:p14="http://schemas.microsoft.com/office/powerpoint/2010/main" val="38137312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228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03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Q&amp;A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1532190" y="1567205"/>
            <a:ext cx="2474926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10" b="0" i="0" u="none" dirty="0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Thank you!</a:t>
            </a:r>
          </a:p>
        </p:txBody>
      </p:sp>
      <p:sp>
        <p:nvSpPr>
          <p:cNvPr id="7" name="Google Shape;1096;p28">
            <a:extLst>
              <a:ext uri="{FF2B5EF4-FFF2-40B4-BE49-F238E27FC236}">
                <a16:creationId xmlns:a16="http://schemas.microsoft.com/office/drawing/2014/main" id="{9EB57577-2B72-4910-D401-BBB6EDA09B5E}"/>
              </a:ext>
            </a:extLst>
          </p:cNvPr>
          <p:cNvSpPr/>
          <p:nvPr userDrawn="1"/>
        </p:nvSpPr>
        <p:spPr>
          <a:xfrm>
            <a:off x="5152842" y="1180109"/>
            <a:ext cx="2574968" cy="2575008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72566" tIns="72566" rIns="72566" bIns="7256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1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5545462" y="1591634"/>
            <a:ext cx="1160551" cy="62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92" b="1" i="0" u="none" dirty="0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895371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1_Standard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37379" y="135245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37375" y="742931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192" lvl="0" indent="-33654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384" lvl="1" indent="-31749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576" lvl="2" indent="-31114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>
                <a:solidFill>
                  <a:schemeClr val="dk1"/>
                </a:solidFill>
              </a:defRPr>
            </a:lvl3pPr>
            <a:lvl4pPr marL="1828768" lvl="3" indent="-28574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marL="2285960" lvl="4" indent="-27939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marL="2743153" lvl="5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44" lvl="6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36" lvl="7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729" lvl="8" indent="-3174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659791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273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image" Target="../media/image12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1.sv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8255518" y="5"/>
            <a:ext cx="888498" cy="888486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37378" y="743510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5613176" y="372158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5" name="Google Shape;55;p13"/>
          <p:cNvSpPr/>
          <p:nvPr/>
        </p:nvSpPr>
        <p:spPr>
          <a:xfrm rot="2700024">
            <a:off x="8314439" y="285449"/>
            <a:ext cx="284473" cy="28447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6" name="Google Shape;56;p13"/>
          <p:cNvSpPr/>
          <p:nvPr/>
        </p:nvSpPr>
        <p:spPr>
          <a:xfrm rot="2700024">
            <a:off x="8466252" y="172389"/>
            <a:ext cx="510593" cy="510593"/>
          </a:xfrm>
          <a:prstGeom prst="roundRect">
            <a:avLst>
              <a:gd name="adj" fmla="val 523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2290" y="111860"/>
            <a:ext cx="736049" cy="63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378" y="4887852"/>
            <a:ext cx="877914" cy="146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1218693" y="4855937"/>
            <a:ext cx="1063846" cy="230074"/>
            <a:chOff x="3645356" y="188193"/>
            <a:chExt cx="5677387" cy="1227805"/>
          </a:xfrm>
        </p:grpSpPr>
        <p:pic>
          <p:nvPicPr>
            <p:cNvPr id="60" name="Google Shape;60;p13"/>
            <p:cNvPicPr preferRelativeResize="0"/>
            <p:nvPr/>
          </p:nvPicPr>
          <p:blipFill rotWithShape="1">
            <a:blip r:embed="rId2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67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2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9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A68F4BE-4FA3-A584-7D5F-A0B5C00AA917}"/>
              </a:ext>
            </a:extLst>
          </p:cNvPr>
          <p:cNvSpPr/>
          <p:nvPr userDrawn="1"/>
        </p:nvSpPr>
        <p:spPr>
          <a:xfrm rot="16200000">
            <a:off x="8255509" y="5"/>
            <a:ext cx="888498" cy="888485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378" y="135245"/>
            <a:ext cx="8000661" cy="492787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377" y="743510"/>
            <a:ext cx="8000663" cy="4143263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noProof="0" dirty="0"/>
              <a:t>First line of text</a:t>
            </a:r>
          </a:p>
          <a:p>
            <a:pPr lvl="1"/>
            <a:r>
              <a:rPr lang="en-US" noProof="0" dirty="0"/>
              <a:t>Subtitle</a:t>
            </a:r>
          </a:p>
          <a:p>
            <a:pPr lvl="2"/>
            <a:r>
              <a:rPr lang="en-US" noProof="0" dirty="0"/>
              <a:t>Sub-subtitle</a:t>
            </a:r>
          </a:p>
          <a:p>
            <a:pPr lvl="3"/>
            <a:r>
              <a:rPr lang="en-US" noProof="0" dirty="0"/>
              <a:t>This level should not be used</a:t>
            </a:r>
          </a:p>
          <a:p>
            <a:pPr lvl="4"/>
            <a:r>
              <a:rPr lang="en-US" noProof="0" dirty="0"/>
              <a:t>This level should not be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254CD-0FE2-BE4E-B26C-04DE1C684BCF}"/>
              </a:ext>
            </a:extLst>
          </p:cNvPr>
          <p:cNvSpPr txBox="1"/>
          <p:nvPr userDrawn="1"/>
        </p:nvSpPr>
        <p:spPr>
          <a:xfrm>
            <a:off x="5613169" y="37215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571464"/>
            <a:endParaRPr lang="en-US" sz="1905" b="0" i="0" noProof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8314429" y="285451"/>
            <a:ext cx="284475" cy="284470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8466240" y="172391"/>
            <a:ext cx="510597" cy="510589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11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302281" y="111861"/>
            <a:ext cx="736048" cy="631650"/>
          </a:xfrm>
          <a:prstGeom prst="rect">
            <a:avLst/>
          </a:prstGeom>
          <a:ln w="66675">
            <a:noFill/>
          </a:ln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E150080-BAE7-649E-4121-028FCE97E94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7378" y="4887852"/>
            <a:ext cx="877913" cy="14632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131B79E-8CB6-5631-3915-CC4CDC568AD6}"/>
              </a:ext>
            </a:extLst>
          </p:cNvPr>
          <p:cNvGrpSpPr/>
          <p:nvPr userDrawn="1"/>
        </p:nvGrpSpPr>
        <p:grpSpPr>
          <a:xfrm>
            <a:off x="1218691" y="4855937"/>
            <a:ext cx="1063845" cy="230074"/>
            <a:chOff x="3645356" y="188193"/>
            <a:chExt cx="5677387" cy="12278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FF2B1B9-AABB-9441-96A8-CE0074DD28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4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E9E285-4AAB-8031-4F60-6404016D57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4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" name="Date Placeholder 12">
            <a:extLst>
              <a:ext uri="{FF2B5EF4-FFF2-40B4-BE49-F238E27FC236}">
                <a16:creationId xmlns:a16="http://schemas.microsoft.com/office/drawing/2014/main" id="{B8319E33-4883-AE4B-34D5-D48A9C68F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82696" y="4871789"/>
            <a:ext cx="5429020" cy="2285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2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QuantSparse 3D - Bowen Wang, Paul Scheffler</a:t>
            </a:r>
            <a:endParaRPr lang="en-US" dirty="0"/>
          </a:p>
        </p:txBody>
      </p:sp>
      <p:sp>
        <p:nvSpPr>
          <p:cNvPr id="5" name="Slide Number Placeholder 13">
            <a:extLst>
              <a:ext uri="{FF2B5EF4-FFF2-40B4-BE49-F238E27FC236}">
                <a16:creationId xmlns:a16="http://schemas.microsoft.com/office/drawing/2014/main" id="{E9C8C412-C6D2-5E89-86AA-4DBE57662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9781" y="4871177"/>
            <a:ext cx="428607" cy="2285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2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1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hdr="0" ftr="0"/>
  <p:txStyles>
    <p:titleStyle>
      <a:lvl1pPr algn="l" defTabSz="685770" rtl="0" eaLnBrk="1" latinLnBrk="0" hangingPunct="1">
        <a:lnSpc>
          <a:spcPct val="90000"/>
        </a:lnSpc>
        <a:spcBef>
          <a:spcPct val="0"/>
        </a:spcBef>
        <a:buNone/>
        <a:defRPr sz="2857" b="0" i="0" kern="1200" spc="-79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589" indent="-228589" algn="l" defTabSz="571464" rtl="0" eaLnBrk="1" latinLnBrk="0" hangingPunct="1">
        <a:lnSpc>
          <a:spcPct val="100000"/>
        </a:lnSpc>
        <a:spcBef>
          <a:spcPts val="952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1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400025" indent="-171442" algn="l" defTabSz="571464" rtl="0" eaLnBrk="1" latinLnBrk="0" hangingPunct="1">
        <a:lnSpc>
          <a:spcPct val="100000"/>
        </a:lnSpc>
        <a:spcBef>
          <a:spcPts val="476"/>
        </a:spcBef>
        <a:buClr>
          <a:schemeClr val="tx1"/>
        </a:buClr>
        <a:buSzPct val="90000"/>
        <a:buFont typeface="Arial" panose="020B0604020202020204" pitchFamily="34" charset="0"/>
        <a:buChar char="•"/>
        <a:defRPr sz="158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571464" indent="-171442" algn="l" defTabSz="685770" rtl="0" eaLnBrk="1" latinLnBrk="0" hangingPunct="1">
        <a:lnSpc>
          <a:spcPct val="100000"/>
        </a:lnSpc>
        <a:spcBef>
          <a:spcPts val="476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29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742903" indent="-171442" algn="l" defTabSz="68577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952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914342" indent="-171442" algn="l" defTabSz="68577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873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1885868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2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37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2" indent="-171442" algn="l" defTabSz="6857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95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0" algn="l" defTabSz="68577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286116" y="2364675"/>
            <a:ext cx="4571811" cy="28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Integrated Systems Laboratory (ETH Zürich)</a:t>
            </a:r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286114" y="1533984"/>
            <a:ext cx="8000670" cy="8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QuantSparse 3D Biweekly 2025-07-22</a:t>
            </a:r>
            <a:endParaRPr dirty="0"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"/>
          </p:nvPr>
        </p:nvSpPr>
        <p:spPr>
          <a:xfrm>
            <a:off x="286116" y="2952542"/>
            <a:ext cx="4571811" cy="128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168638"/>
                </a:solidFill>
                <a:latin typeface="Calibri"/>
                <a:ea typeface="Calibri"/>
                <a:cs typeface="Calibri"/>
                <a:sym typeface="Calibri"/>
              </a:rPr>
              <a:t>Bowen Wang</a:t>
            </a:r>
            <a:r>
              <a:rPr lang="en">
                <a:solidFill>
                  <a:srgbClr val="168638"/>
                </a:solidFill>
              </a:rPr>
              <a:t>          </a:t>
            </a:r>
            <a:r>
              <a:rPr lang="en">
                <a:solidFill>
                  <a:srgbClr val="000000"/>
                </a:solidFill>
              </a:rPr>
              <a:t>bowwang@iis.ee.ethz.ch</a:t>
            </a:r>
            <a:br>
              <a:rPr lang="en" b="1">
                <a:latin typeface="Calibri"/>
                <a:ea typeface="Calibri"/>
                <a:cs typeface="Calibri"/>
                <a:sym typeface="Calibri"/>
              </a:rPr>
            </a:br>
            <a:r>
              <a:rPr lang="en" b="1">
                <a:latin typeface="Calibri"/>
                <a:ea typeface="Calibri"/>
                <a:cs typeface="Calibri"/>
                <a:sym typeface="Calibri"/>
              </a:rPr>
              <a:t>Paul Scheffler</a:t>
            </a:r>
            <a:r>
              <a:rPr lang="en"/>
              <a:t>         </a:t>
            </a:r>
            <a:r>
              <a:rPr lang="en">
                <a:solidFill>
                  <a:schemeClr val="dk1"/>
                </a:solidFill>
              </a:rPr>
              <a:t>paulsc@iis.ee.ethz.ch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Luca Benini</a:t>
            </a:r>
            <a:r>
              <a:rPr lang="en" b="1"/>
              <a:t>             </a:t>
            </a:r>
            <a:r>
              <a:rPr lang="en">
                <a:solidFill>
                  <a:schemeClr val="dk1"/>
                </a:solidFill>
              </a:rPr>
              <a:t>lbenini@iis.ee.ethz.ch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72575" tIns="36275" rIns="72575" bIns="36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BE787-0526-70F7-4CA6-49A6C3FFC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98E0-6125-FE0A-0AB1-13EB4C3B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 Benchmark: </a:t>
            </a:r>
            <a:r>
              <a:rPr lang="en-US" altLang="zh-CN" dirty="0"/>
              <a:t>SpMM</a:t>
            </a:r>
            <a:r>
              <a:rPr lang="en-US" altLang="zh-CN" b="1" dirty="0"/>
              <a:t> </a:t>
            </a:r>
            <a:r>
              <a:rPr lang="en-US" altLang="zh-CN" dirty="0"/>
              <a:t>Custom Instructions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9C82C-FE7C-102E-45C0-456C47C268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10</a:t>
            </a:fld>
            <a:endParaRPr lang="en" kern="1200">
              <a:solidFill>
                <a:srgbClr val="0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3D980-A415-72B4-306A-360CFEE56560}"/>
              </a:ext>
            </a:extLst>
          </p:cNvPr>
          <p:cNvSpPr/>
          <p:nvPr/>
        </p:nvSpPr>
        <p:spPr>
          <a:xfrm>
            <a:off x="4996544" y="2812172"/>
            <a:ext cx="3663248" cy="404806"/>
          </a:xfrm>
          <a:prstGeom prst="rect">
            <a:avLst/>
          </a:prstGeom>
          <a:solidFill>
            <a:srgbClr val="F7E0DF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  <a:cs typeface="Arial Narrow" panose="020B0604020202020204" pitchFamily="34" charset="0"/>
              </a:rPr>
              <a:t>Larger control instruction overhead for indices</a:t>
            </a:r>
            <a:endParaRPr lang="en-US" b="1" i="1" cap="none" spc="0" dirty="0">
              <a:ln>
                <a:noFill/>
              </a:ln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9ED677-EC77-6473-A80F-BAA673F1C9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96543" y="863246"/>
            <a:ext cx="3500846" cy="175602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093C20C-59A0-CA7B-7FAE-03C97E9697F8}"/>
              </a:ext>
            </a:extLst>
          </p:cNvPr>
          <p:cNvSpPr/>
          <p:nvPr/>
        </p:nvSpPr>
        <p:spPr>
          <a:xfrm>
            <a:off x="4996544" y="3344246"/>
            <a:ext cx="3663248" cy="404806"/>
          </a:xfrm>
          <a:prstGeom prst="rect">
            <a:avLst/>
          </a:prstGeom>
          <a:solidFill>
            <a:srgbClr val="F7E0DF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  <a:cs typeface="Arial Narrow" panose="020B0604020202020204" pitchFamily="34" charset="0"/>
              </a:rPr>
              <a:t>Additional runtime for loading index vector</a:t>
            </a:r>
            <a:endParaRPr lang="en-US" b="1" i="1" cap="none" spc="0" dirty="0">
              <a:ln>
                <a:noFill/>
              </a:ln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1862F7-55AA-121A-41C0-0A4739A66D2C}"/>
              </a:ext>
            </a:extLst>
          </p:cNvPr>
          <p:cNvSpPr/>
          <p:nvPr/>
        </p:nvSpPr>
        <p:spPr>
          <a:xfrm>
            <a:off x="4996543" y="3876320"/>
            <a:ext cx="3663248" cy="404806"/>
          </a:xfrm>
          <a:prstGeom prst="rect">
            <a:avLst/>
          </a:prstGeom>
          <a:solidFill>
            <a:srgbClr val="DCE6C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cs typeface="Arial Narrow" panose="020B0604020202020204" pitchFamily="34" charset="0"/>
              </a:rPr>
              <a:t>Reduced runtime for computation</a:t>
            </a:r>
            <a:endParaRPr lang="en-US" b="1" i="1" cap="none" spc="0" dirty="0">
              <a:ln>
                <a:noFill/>
              </a:ln>
              <a:solidFill>
                <a:schemeClr val="accent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5EC380D-5FA9-4A75-BEB0-A55BE86679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7380" y="788554"/>
            <a:ext cx="4457990" cy="178319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3E9FFB3-8A91-9519-8AAE-448FF31F22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377" y="2539361"/>
            <a:ext cx="4457992" cy="1783196"/>
          </a:xfrm>
          <a:prstGeom prst="rect">
            <a:avLst/>
          </a:prstGeom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CAA4A6B-C5B4-0260-DE6E-3BB9F4C60238}"/>
              </a:ext>
            </a:extLst>
          </p:cNvPr>
          <p:cNvCxnSpPr>
            <a:cxnSpLocks/>
          </p:cNvCxnSpPr>
          <p:nvPr/>
        </p:nvCxnSpPr>
        <p:spPr>
          <a:xfrm flipV="1">
            <a:off x="908739" y="3647383"/>
            <a:ext cx="158912" cy="7612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93C6052-C75F-3845-6C6A-DAB12F7DE1A2}"/>
              </a:ext>
            </a:extLst>
          </p:cNvPr>
          <p:cNvCxnSpPr>
            <a:cxnSpLocks/>
          </p:cNvCxnSpPr>
          <p:nvPr/>
        </p:nvCxnSpPr>
        <p:spPr>
          <a:xfrm>
            <a:off x="1910373" y="3476767"/>
            <a:ext cx="143196" cy="1297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AB972C3-CD4E-26E5-BB98-710C5153C71E}"/>
              </a:ext>
            </a:extLst>
          </p:cNvPr>
          <p:cNvCxnSpPr>
            <a:cxnSpLocks/>
          </p:cNvCxnSpPr>
          <p:nvPr/>
        </p:nvCxnSpPr>
        <p:spPr>
          <a:xfrm>
            <a:off x="2899878" y="3430959"/>
            <a:ext cx="143196" cy="1297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6BC439A-8E2B-4C5E-0D46-01E30FC48114}"/>
              </a:ext>
            </a:extLst>
          </p:cNvPr>
          <p:cNvCxnSpPr>
            <a:cxnSpLocks/>
          </p:cNvCxnSpPr>
          <p:nvPr/>
        </p:nvCxnSpPr>
        <p:spPr>
          <a:xfrm>
            <a:off x="3889383" y="3400637"/>
            <a:ext cx="144898" cy="24674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77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80E21-04D3-3D01-9303-BD1A202AE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F5E4A-D72C-231F-9870-37943A8A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Optimization: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Loop Unroll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55FDC-C211-FC8A-D7D3-CCB1059556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11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3ACF13-A090-30D8-968B-C415E697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380" y="788554"/>
            <a:ext cx="4457990" cy="1783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A97BAF-ED58-1ABD-3BFC-D69090710C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7378" y="2539361"/>
            <a:ext cx="4457990" cy="1783196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DAC189E-3A44-350A-8C55-29BA6F29AD99}"/>
              </a:ext>
            </a:extLst>
          </p:cNvPr>
          <p:cNvCxnSpPr>
            <a:cxnSpLocks/>
          </p:cNvCxnSpPr>
          <p:nvPr/>
        </p:nvCxnSpPr>
        <p:spPr>
          <a:xfrm>
            <a:off x="3023288" y="1755763"/>
            <a:ext cx="258075" cy="6351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11C9681-62AD-43DA-D027-540C02A577A9}"/>
              </a:ext>
            </a:extLst>
          </p:cNvPr>
          <p:cNvSpPr/>
          <p:nvPr/>
        </p:nvSpPr>
        <p:spPr>
          <a:xfrm>
            <a:off x="5074777" y="2887030"/>
            <a:ext cx="3663248" cy="404806"/>
          </a:xfrm>
          <a:prstGeom prst="rect">
            <a:avLst/>
          </a:prstGeom>
          <a:solidFill>
            <a:srgbClr val="DCE6C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cs typeface="Arial Narrow" panose="020B0604020202020204" pitchFamily="34" charset="0"/>
              </a:rPr>
              <a:t>Mitigate control instruction overhead impacts</a:t>
            </a:r>
            <a:endParaRPr lang="en-US" b="1" i="1" cap="none" spc="0" dirty="0">
              <a:ln>
                <a:noFill/>
              </a:ln>
              <a:solidFill>
                <a:schemeClr val="accent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1709BE-1119-9D38-8177-70F4E48975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1655" y="969490"/>
            <a:ext cx="4289048" cy="1420292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356A383-35D7-1D32-F450-D23F59FEFDB1}"/>
              </a:ext>
            </a:extLst>
          </p:cNvPr>
          <p:cNvCxnSpPr>
            <a:cxnSpLocks/>
          </p:cNvCxnSpPr>
          <p:nvPr/>
        </p:nvCxnSpPr>
        <p:spPr>
          <a:xfrm>
            <a:off x="3979639" y="1316362"/>
            <a:ext cx="258075" cy="15531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8A3F4F49-D88A-94A3-7F74-80FD85ADF827}"/>
              </a:ext>
            </a:extLst>
          </p:cNvPr>
          <p:cNvSpPr/>
          <p:nvPr/>
        </p:nvSpPr>
        <p:spPr>
          <a:xfrm>
            <a:off x="5074777" y="3517448"/>
            <a:ext cx="3663248" cy="404806"/>
          </a:xfrm>
          <a:prstGeom prst="rect">
            <a:avLst/>
          </a:prstGeom>
          <a:solidFill>
            <a:srgbClr val="DCE6C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cs typeface="Arial Narrow" panose="020B0604020202020204" pitchFamily="34" charset="0"/>
              </a:rPr>
              <a:t>Increased data reuse</a:t>
            </a:r>
            <a:endParaRPr lang="en-US" b="1" i="1" cap="none" spc="0" dirty="0">
              <a:ln>
                <a:noFill/>
              </a:ln>
              <a:solidFill>
                <a:schemeClr val="accent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C9FB5C1-D582-1EC9-9F8E-66605267C885}"/>
              </a:ext>
            </a:extLst>
          </p:cNvPr>
          <p:cNvCxnSpPr>
            <a:cxnSpLocks/>
          </p:cNvCxnSpPr>
          <p:nvPr/>
        </p:nvCxnSpPr>
        <p:spPr>
          <a:xfrm flipV="1">
            <a:off x="3056625" y="3378667"/>
            <a:ext cx="95700" cy="168728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3F1D36E-69D8-F128-701C-4FEACF55FB75}"/>
              </a:ext>
            </a:extLst>
          </p:cNvPr>
          <p:cNvCxnSpPr>
            <a:cxnSpLocks/>
          </p:cNvCxnSpPr>
          <p:nvPr/>
        </p:nvCxnSpPr>
        <p:spPr>
          <a:xfrm flipV="1">
            <a:off x="4093029" y="3291836"/>
            <a:ext cx="54428" cy="276228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C0C0156-B24F-B675-D911-F481524653BF}"/>
              </a:ext>
            </a:extLst>
          </p:cNvPr>
          <p:cNvCxnSpPr>
            <a:cxnSpLocks/>
          </p:cNvCxnSpPr>
          <p:nvPr/>
        </p:nvCxnSpPr>
        <p:spPr>
          <a:xfrm flipV="1">
            <a:off x="2119324" y="3399336"/>
            <a:ext cx="95700" cy="168728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8FEA6A25-2E7C-D20D-F7FF-2372F0CF4925}"/>
              </a:ext>
            </a:extLst>
          </p:cNvPr>
          <p:cNvCxnSpPr>
            <a:cxnSpLocks/>
          </p:cNvCxnSpPr>
          <p:nvPr/>
        </p:nvCxnSpPr>
        <p:spPr>
          <a:xfrm flipV="1">
            <a:off x="1130501" y="3433084"/>
            <a:ext cx="95700" cy="168728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44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69425-D46D-1D56-06B2-D7DA838D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1520-D23C-0EB9-7780-956814B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Optimization: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VREG Preload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36387-8943-36FB-A108-1B846452D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12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CA38FA-278F-6F8F-CDAB-1C4E93A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380" y="788554"/>
            <a:ext cx="4457990" cy="1783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9FB810-9537-4612-46F3-73B4351667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7378" y="2539361"/>
            <a:ext cx="4457990" cy="1783196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646056E-30EB-62D1-9814-4272794218A4}"/>
              </a:ext>
            </a:extLst>
          </p:cNvPr>
          <p:cNvCxnSpPr>
            <a:cxnSpLocks/>
          </p:cNvCxnSpPr>
          <p:nvPr/>
        </p:nvCxnSpPr>
        <p:spPr>
          <a:xfrm>
            <a:off x="3326296" y="1769165"/>
            <a:ext cx="119269" cy="79513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A9865D6-1212-A55E-F80D-DD4C70122F65}"/>
              </a:ext>
            </a:extLst>
          </p:cNvPr>
          <p:cNvSpPr/>
          <p:nvPr/>
        </p:nvSpPr>
        <p:spPr>
          <a:xfrm>
            <a:off x="4768785" y="4396839"/>
            <a:ext cx="3663248" cy="404806"/>
          </a:xfrm>
          <a:prstGeom prst="rect">
            <a:avLst/>
          </a:prstGeom>
          <a:solidFill>
            <a:srgbClr val="DCE6C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cs typeface="Arial Narrow" panose="020B0604020202020204" pitchFamily="34" charset="0"/>
              </a:rPr>
              <a:t>Removed data compute-load dependency</a:t>
            </a:r>
            <a:endParaRPr lang="en-US" b="1" i="1" cap="none" spc="0" dirty="0">
              <a:ln>
                <a:noFill/>
              </a:ln>
              <a:solidFill>
                <a:schemeClr val="accent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A400FAF-07E2-5CC8-8499-6B979B486C80}"/>
              </a:ext>
            </a:extLst>
          </p:cNvPr>
          <p:cNvCxnSpPr>
            <a:cxnSpLocks/>
          </p:cNvCxnSpPr>
          <p:nvPr/>
        </p:nvCxnSpPr>
        <p:spPr>
          <a:xfrm>
            <a:off x="4300330" y="1470991"/>
            <a:ext cx="106018" cy="12589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表, 箱线图&#10;&#10;AI 生成的内容可能不正确。">
            <a:extLst>
              <a:ext uri="{FF2B5EF4-FFF2-40B4-BE49-F238E27FC236}">
                <a16:creationId xmlns:a16="http://schemas.microsoft.com/office/drawing/2014/main" id="{C4486985-DB94-FB41-125E-213CED66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897" y="944646"/>
            <a:ext cx="3681894" cy="1194128"/>
          </a:xfrm>
          <a:prstGeom prst="rect">
            <a:avLst/>
          </a:prstGeom>
        </p:spPr>
      </p:pic>
      <p:sp>
        <p:nvSpPr>
          <p:cNvPr id="10" name="下箭头 9">
            <a:extLst>
              <a:ext uri="{FF2B5EF4-FFF2-40B4-BE49-F238E27FC236}">
                <a16:creationId xmlns:a16="http://schemas.microsoft.com/office/drawing/2014/main" id="{E2B664AC-AAD5-214E-1BDF-89BAA5A19697}"/>
              </a:ext>
            </a:extLst>
          </p:cNvPr>
          <p:cNvSpPr/>
          <p:nvPr/>
        </p:nvSpPr>
        <p:spPr>
          <a:xfrm flipH="1">
            <a:off x="4730669" y="949135"/>
            <a:ext cx="211928" cy="423041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F27B75-7A9E-F2F6-397D-3466B3AEF41D}"/>
              </a:ext>
            </a:extLst>
          </p:cNvPr>
          <p:cNvSpPr/>
          <p:nvPr/>
        </p:nvSpPr>
        <p:spPr>
          <a:xfrm>
            <a:off x="4621051" y="669539"/>
            <a:ext cx="453726" cy="1948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Unroll</a:t>
            </a:r>
            <a:endParaRPr lang="en-US" sz="1100" b="1" i="0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C3083D-7864-3996-DAFD-F33964C4FD6F}"/>
              </a:ext>
            </a:extLst>
          </p:cNvPr>
          <p:cNvSpPr txBox="1"/>
          <p:nvPr/>
        </p:nvSpPr>
        <p:spPr>
          <a:xfrm>
            <a:off x="8065294" y="9501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A1FA4885-3357-552E-77F7-72EEC6898DBE}"/>
              </a:ext>
            </a:extLst>
          </p:cNvPr>
          <p:cNvSpPr/>
          <p:nvPr/>
        </p:nvSpPr>
        <p:spPr>
          <a:xfrm rot="16200000" flipH="1">
            <a:off x="5419783" y="843171"/>
            <a:ext cx="211928" cy="423041"/>
          </a:xfrm>
          <a:prstGeom prst="down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accent3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441C94-3264-99F3-A24F-220E57C71832}"/>
              </a:ext>
            </a:extLst>
          </p:cNvPr>
          <p:cNvSpPr/>
          <p:nvPr/>
        </p:nvSpPr>
        <p:spPr>
          <a:xfrm>
            <a:off x="5283542" y="718414"/>
            <a:ext cx="453726" cy="19484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Preload</a:t>
            </a:r>
            <a:endParaRPr lang="en-US" sz="1100" b="1" i="0" cap="none" spc="0" dirty="0">
              <a:ln>
                <a:noFill/>
              </a:ln>
              <a:solidFill>
                <a:schemeClr val="accent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图片 20" descr="图表, 瀑布图&#10;&#10;AI 生成的内容可能不正确。">
            <a:extLst>
              <a:ext uri="{FF2B5EF4-FFF2-40B4-BE49-F238E27FC236}">
                <a16:creationId xmlns:a16="http://schemas.microsoft.com/office/drawing/2014/main" id="{D7DFF245-7329-076F-5552-E12195F9C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785" y="2267448"/>
            <a:ext cx="3979639" cy="20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2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  <p:bldP spid="13" grpId="0"/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6C2DE-4D54-4737-914F-151C70F9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332D-0B50-B27A-1C1C-603B345D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Speed Up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BBDFE-0BC1-651D-AF4F-6B03BEFE13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13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1E0277-B8C9-84F7-8C84-338680285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159" y="1131053"/>
            <a:ext cx="4383221" cy="262993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6A0ED-436E-9727-581D-5BA7BA285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789569"/>
            <a:ext cx="4434841" cy="1656451"/>
          </a:xfrm>
        </p:spPr>
        <p:txBody>
          <a:bodyPr/>
          <a:lstStyle/>
          <a:p>
            <a:r>
              <a:rPr lang="en-US" sz="1600" dirty="0"/>
              <a:t>Results:</a:t>
            </a:r>
          </a:p>
          <a:p>
            <a:pPr lvl="1"/>
            <a:r>
              <a:rPr lang="en-US" altLang="zh-CN" sz="1400" dirty="0">
                <a:sym typeface="Wingdings" pitchFamily="2" charset="2"/>
              </a:rPr>
              <a:t>Up to </a:t>
            </a:r>
            <a:r>
              <a:rPr lang="en-US" altLang="zh-CN" sz="1400" b="1" dirty="0">
                <a:solidFill>
                  <a:schemeClr val="accent3"/>
                </a:solidFill>
                <a:sym typeface="Wingdings" pitchFamily="2" charset="2"/>
              </a:rPr>
              <a:t>1.60x speedup </a:t>
            </a:r>
            <a:r>
              <a:rPr lang="en-US" altLang="zh-CN" sz="1400" dirty="0">
                <a:sym typeface="Wingdings" pitchFamily="2" charset="2"/>
              </a:rPr>
              <a:t>with long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vl</a:t>
            </a:r>
            <a:endParaRPr lang="en-US" altLang="zh-CN" sz="1400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lvl="1"/>
            <a:r>
              <a:rPr lang="en-US" altLang="zh-CN" sz="1400" b="1" dirty="0">
                <a:solidFill>
                  <a:schemeClr val="accent1"/>
                </a:solidFill>
                <a:sym typeface="Wingdings" pitchFamily="2" charset="2"/>
              </a:rPr>
              <a:t>Lower</a:t>
            </a:r>
            <a:r>
              <a:rPr lang="en-US" altLang="zh-CN" sz="1400" dirty="0">
                <a:sym typeface="Wingdings" pitchFamily="2" charset="2"/>
              </a:rPr>
              <a:t> performance with shorter </a:t>
            </a:r>
            <a:r>
              <a:rPr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vl</a:t>
            </a:r>
            <a:r>
              <a:rPr lang="en-US" altLang="zh-CN" sz="1400" dirty="0">
                <a:latin typeface="+mj-lt"/>
                <a:cs typeface="Consolas" panose="020B0609020204030204" pitchFamily="49" charset="0"/>
                <a:sym typeface="Wingdings" pitchFamily="2" charset="2"/>
              </a:rPr>
              <a:t>, as a result of higher control overhead (address calculation)  </a:t>
            </a:r>
            <a:r>
              <a:rPr lang="en-US" altLang="zh-CN" sz="1400" b="1" dirty="0">
                <a:solidFill>
                  <a:schemeClr val="accent3"/>
                </a:solidFill>
                <a:latin typeface="+mj-lt"/>
                <a:cs typeface="Consolas" panose="020B0609020204030204" pitchFamily="49" charset="0"/>
                <a:sym typeface="Wingdings" pitchFamily="2" charset="2"/>
              </a:rPr>
              <a:t>Post-Incrementing </a:t>
            </a:r>
            <a:r>
              <a:rPr lang="en-US" altLang="zh-CN" sz="1400" b="1" i="1" dirty="0">
                <a:solidFill>
                  <a:schemeClr val="accent3"/>
                </a:solidFill>
                <a:latin typeface="+mj-lt"/>
                <a:cs typeface="Consolas" panose="020B0609020204030204" pitchFamily="49" charset="0"/>
                <a:sym typeface="Wingdings" pitchFamily="2" charset="2"/>
              </a:rPr>
              <a:t>vector</a:t>
            </a:r>
            <a:r>
              <a:rPr lang="en-US" altLang="zh-CN" sz="1400" b="1" dirty="0">
                <a:solidFill>
                  <a:schemeClr val="accent3"/>
                </a:solidFill>
                <a:latin typeface="+mj-lt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+mj-lt"/>
                <a:cs typeface="Consolas" panose="020B0609020204030204" pitchFamily="49" charset="0"/>
                <a:sym typeface="Wingdings" pitchFamily="2" charset="2"/>
              </a:rPr>
              <a:t>Load &amp; Store Instructions</a:t>
            </a:r>
            <a:endParaRPr lang="en-US" altLang="zh-CN" sz="14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marL="596890" lvl="1" indent="0"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E6AEBA3-7410-DFAC-3A20-486FAAB88B19}"/>
              </a:ext>
            </a:extLst>
          </p:cNvPr>
          <p:cNvCxnSpPr>
            <a:cxnSpLocks/>
          </p:cNvCxnSpPr>
          <p:nvPr/>
        </p:nvCxnSpPr>
        <p:spPr>
          <a:xfrm flipH="1">
            <a:off x="2734359" y="1944373"/>
            <a:ext cx="566821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1EB49450-8318-9077-B830-5BC990404DD5}"/>
              </a:ext>
            </a:extLst>
          </p:cNvPr>
          <p:cNvCxnSpPr>
            <a:cxnSpLocks/>
          </p:cNvCxnSpPr>
          <p:nvPr/>
        </p:nvCxnSpPr>
        <p:spPr>
          <a:xfrm flipH="1">
            <a:off x="3694212" y="1733152"/>
            <a:ext cx="566821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3EECAE6-F51E-A476-FD72-613CA3136F97}"/>
              </a:ext>
            </a:extLst>
          </p:cNvPr>
          <p:cNvCxnSpPr>
            <a:cxnSpLocks/>
          </p:cNvCxnSpPr>
          <p:nvPr/>
        </p:nvCxnSpPr>
        <p:spPr>
          <a:xfrm flipV="1">
            <a:off x="2734359" y="1944373"/>
            <a:ext cx="0" cy="354798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2C8F7B0-A60F-B0E9-59A1-C155DC590BE7}"/>
              </a:ext>
            </a:extLst>
          </p:cNvPr>
          <p:cNvCxnSpPr>
            <a:cxnSpLocks/>
          </p:cNvCxnSpPr>
          <p:nvPr/>
        </p:nvCxnSpPr>
        <p:spPr>
          <a:xfrm flipV="1">
            <a:off x="3694212" y="1733152"/>
            <a:ext cx="0" cy="56601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65035A-5306-E994-43C4-14B6DFF2852C}"/>
              </a:ext>
            </a:extLst>
          </p:cNvPr>
          <p:cNvSpPr txBox="1">
            <a:spLocks/>
          </p:cNvSpPr>
          <p:nvPr/>
        </p:nvSpPr>
        <p:spPr>
          <a:xfrm>
            <a:off x="4569969" y="2446020"/>
            <a:ext cx="4518429" cy="18147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37150" rIns="0" bIns="36275" rtlCol="0" anchor="t" anchorCtr="0">
            <a:noAutofit/>
          </a:bodyPr>
          <a:lstStyle>
            <a:lvl1pPr marL="457192" lvl="0" indent="-336544" algn="l" defTabSz="57146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905" b="1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914384" lvl="1" indent="-317494" algn="l" defTabSz="571464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87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371576" lvl="2" indent="-311145" algn="l" defTabSz="68577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400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828768" lvl="3" indent="-285745" algn="l" defTabSz="6857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52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285960" lvl="4" indent="-279395" algn="l" defTabSz="6857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73" b="0" i="0" kern="1200">
                <a:solidFill>
                  <a:schemeClr val="dk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743153" lvl="5" indent="-317494" algn="l" defTabSz="68577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44" lvl="6" indent="-317494" algn="l" defTabSz="68577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36" lvl="7" indent="-317494" algn="l" defTabSz="68577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729" lvl="8" indent="-317494" algn="l" defTabSz="68577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Limitations</a:t>
            </a:r>
          </a:p>
          <a:p>
            <a:pPr lvl="1"/>
            <a:r>
              <a:rPr lang="en-US" altLang="zh-CN" sz="1280" dirty="0">
                <a:sym typeface="Wingdings" pitchFamily="2" charset="2"/>
              </a:rPr>
              <a:t>No </a:t>
            </a:r>
            <a:r>
              <a:rPr lang="en-US" altLang="zh-CN" sz="1280" b="1" dirty="0">
                <a:sym typeface="Wingdings" pitchFamily="2" charset="2"/>
              </a:rPr>
              <a:t>vector chaining </a:t>
            </a:r>
            <a:r>
              <a:rPr lang="en-US" altLang="zh-CN" sz="1280" dirty="0">
                <a:sym typeface="Wingdings" pitchFamily="2" charset="2"/>
              </a:rPr>
              <a:t>support in the current Spatz GVSoC model</a:t>
            </a:r>
          </a:p>
          <a:p>
            <a:r>
              <a:rPr lang="en-US" altLang="zh-CN" sz="1598" dirty="0">
                <a:sym typeface="Wingdings" pitchFamily="2" charset="2"/>
              </a:rPr>
              <a:t>Work in progress</a:t>
            </a:r>
          </a:p>
          <a:p>
            <a:pPr lvl="1"/>
            <a:r>
              <a:rPr lang="en-US" altLang="zh-CN" sz="1280" dirty="0">
                <a:sym typeface="Wingdings" pitchFamily="2" charset="2"/>
              </a:rPr>
              <a:t>Add kernel for activation sparsity handling</a:t>
            </a:r>
          </a:p>
          <a:p>
            <a:pPr lvl="1"/>
            <a:r>
              <a:rPr lang="en-US" altLang="zh-CN" sz="1280" dirty="0">
                <a:sym typeface="Wingdings" pitchFamily="2" charset="2"/>
              </a:rPr>
              <a:t>MX-format combined handling</a:t>
            </a:r>
          </a:p>
        </p:txBody>
      </p:sp>
      <p:sp>
        <p:nvSpPr>
          <p:cNvPr id="18" name="Arrow: Pentagon 31">
            <a:extLst>
              <a:ext uri="{FF2B5EF4-FFF2-40B4-BE49-F238E27FC236}">
                <a16:creationId xmlns:a16="http://schemas.microsoft.com/office/drawing/2014/main" id="{DF82B155-56BF-6198-81EB-B97EBDB8E50D}"/>
              </a:ext>
            </a:extLst>
          </p:cNvPr>
          <p:cNvSpPr/>
          <p:nvPr/>
        </p:nvSpPr>
        <p:spPr>
          <a:xfrm flipH="1">
            <a:off x="3915046" y="4353931"/>
            <a:ext cx="5220392" cy="371319"/>
          </a:xfrm>
          <a:prstGeom prst="homePlate">
            <a:avLst>
              <a:gd name="adj" fmla="val 43606"/>
            </a:avLst>
          </a:prstGeom>
          <a:solidFill>
            <a:srgbClr val="1B1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32">
            <a:extLst>
              <a:ext uri="{FF2B5EF4-FFF2-40B4-BE49-F238E27FC236}">
                <a16:creationId xmlns:a16="http://schemas.microsoft.com/office/drawing/2014/main" id="{385483C7-D9E6-81BA-AF17-13E008ED7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1989" y="4412676"/>
            <a:ext cx="251502" cy="251502"/>
          </a:xfrm>
          <a:prstGeom prst="rect">
            <a:avLst/>
          </a:prstGeom>
        </p:spPr>
      </p:pic>
      <p:sp>
        <p:nvSpPr>
          <p:cNvPr id="20" name="TextBox 33">
            <a:extLst>
              <a:ext uri="{FF2B5EF4-FFF2-40B4-BE49-F238E27FC236}">
                <a16:creationId xmlns:a16="http://schemas.microsoft.com/office/drawing/2014/main" id="{7DFFAB88-8F5B-95D1-6CEB-D554E73C74FA}"/>
              </a:ext>
            </a:extLst>
          </p:cNvPr>
          <p:cNvSpPr txBox="1"/>
          <p:nvPr/>
        </p:nvSpPr>
        <p:spPr>
          <a:xfrm>
            <a:off x="4505250" y="4415317"/>
            <a:ext cx="4518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Roboto Light" panose="02000000000000000000" pitchFamily="2" charset="0"/>
              </a:rPr>
              <a:t>https://github.com/gvsoc/gvsoc/tree/</a:t>
            </a:r>
            <a:r>
              <a:rPr lang="en-US" altLang="zh-CN" sz="1000" b="0" i="0" dirty="0" err="1">
                <a:solidFill>
                  <a:schemeClr val="bg2"/>
                </a:solidFill>
                <a:effectLst/>
                <a:latin typeface="Consolas" panose="020B0609020204030204" pitchFamily="49" charset="0"/>
                <a:ea typeface="Roboto Light" panose="02000000000000000000" pitchFamily="2" charset="0"/>
              </a:rPr>
              <a:t>soft_hier_release</a:t>
            </a:r>
            <a:r>
              <a:rPr lang="en-US" altLang="zh-CN" sz="10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Roboto Light" panose="02000000000000000000" pitchFamily="2" charset="0"/>
              </a:rPr>
              <a:t>(#</a:t>
            </a:r>
            <a:r>
              <a:rPr lang="en-US" altLang="zh-CN" sz="1000" dirty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</a:rPr>
              <a:t>137</a:t>
            </a:r>
            <a:r>
              <a:rPr lang="en-US" altLang="zh-CN" sz="10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  <a:ea typeface="Roboto Light" panose="02000000000000000000" pitchFamily="2" charset="0"/>
              </a:rPr>
              <a:t>)</a:t>
            </a:r>
            <a:endParaRPr lang="en-US" altLang="zh-CN" sz="1000" dirty="0">
              <a:solidFill>
                <a:schemeClr val="bg2"/>
              </a:solidFill>
              <a:latin typeface="Consolas" panose="020B0609020204030204" pitchFamily="49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36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107A6-F9E8-E08B-34D3-D4FC8BA15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C898-E43F-7742-8B67-49114046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ADD8D-C0CF-EB29-762F-FBF1CDBBA4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D70BC-97EA-D549-B1E0-43B1FC156C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69BFE5-CF78-B398-5412-25D0DC1F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880" y="778438"/>
            <a:ext cx="8571868" cy="230939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9514261-74F9-4EF2-99A2-B3FAB99BF2F3}"/>
              </a:ext>
            </a:extLst>
          </p:cNvPr>
          <p:cNvSpPr/>
          <p:nvPr/>
        </p:nvSpPr>
        <p:spPr>
          <a:xfrm>
            <a:off x="1991001" y="3150661"/>
            <a:ext cx="3180891" cy="844869"/>
          </a:xfrm>
          <a:prstGeom prst="rect">
            <a:avLst/>
          </a:prstGeom>
          <a:solidFill>
            <a:srgbClr val="B7D9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1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10063D35-5441-3548-BECA-C1B2A7C16AC4}"/>
              </a:ext>
            </a:extLst>
          </p:cNvPr>
          <p:cNvSpPr txBox="1">
            <a:spLocks/>
          </p:cNvSpPr>
          <p:nvPr/>
        </p:nvSpPr>
        <p:spPr>
          <a:xfrm>
            <a:off x="1869330" y="3150660"/>
            <a:ext cx="3110364" cy="1606399"/>
          </a:xfrm>
          <a:prstGeom prst="rect">
            <a:avLst/>
          </a:prstGeom>
        </p:spPr>
        <p:txBody>
          <a:bodyPr vert="horz" lIns="0" tIns="37146" rIns="0" bIns="36289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816" lvl="1" indent="0">
              <a:buNone/>
            </a:pPr>
            <a:r>
              <a:rPr lang="en-US" sz="1100" b="1" dirty="0">
                <a:solidFill>
                  <a:srgbClr val="007894"/>
                </a:solidFill>
                <a:ea typeface="Roboto Light"/>
                <a:cs typeface="Calibri"/>
              </a:rPr>
              <a:t>WP1</a:t>
            </a: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SpMM kernel implementation, optimization, and benchmark </a:t>
            </a:r>
            <a:r>
              <a:rPr lang="en-US" sz="1050" i="1" dirty="0">
                <a:ea typeface="Roboto Light"/>
                <a:cs typeface="Calibri"/>
              </a:rPr>
              <a:t>with </a:t>
            </a:r>
            <a:r>
              <a:rPr lang="en-US" sz="1050" i="1" dirty="0" err="1">
                <a:ea typeface="Roboto Light"/>
                <a:cs typeface="Calibri"/>
              </a:rPr>
              <a:t>vfwx</a:t>
            </a:r>
            <a:r>
              <a:rPr lang="en-US" sz="1050" i="1" dirty="0">
                <a:ea typeface="Roboto Light"/>
                <a:cs typeface="Calibri"/>
              </a:rPr>
              <a:t>_.</a:t>
            </a:r>
            <a:r>
              <a:rPr lang="en-US" sz="1050" i="1" dirty="0" err="1">
                <a:ea typeface="Roboto Light"/>
                <a:cs typeface="Calibri"/>
              </a:rPr>
              <a:t>vf</a:t>
            </a:r>
            <a:r>
              <a:rPr lang="en-US" sz="1050" i="1" dirty="0">
                <a:ea typeface="Roboto Light"/>
                <a:cs typeface="Calibri"/>
              </a:rPr>
              <a:t>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4214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1143-5066-D218-6D53-BC8AEADE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940B-6759-954B-D60B-9490A089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0699-2A8D-3B90-EEC5-B85DAE9B14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err="1"/>
              <a:t>QuantSparse</a:t>
            </a:r>
            <a:r>
              <a:rPr lang="en-US" dirty="0"/>
              <a:t> 3D - Bowen Wang, Paul Scheffler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A175E-005B-5B59-E6B9-549548762C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6B0C12-360B-D4E1-C6D2-4A7862F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880" y="778438"/>
            <a:ext cx="8571868" cy="230939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73A75E9-3B75-3678-5473-735FC69C5B1D}"/>
              </a:ext>
            </a:extLst>
          </p:cNvPr>
          <p:cNvSpPr/>
          <p:nvPr/>
        </p:nvSpPr>
        <p:spPr>
          <a:xfrm>
            <a:off x="1991001" y="3150661"/>
            <a:ext cx="3180891" cy="1654068"/>
          </a:xfrm>
          <a:prstGeom prst="rect">
            <a:avLst/>
          </a:prstGeom>
          <a:solidFill>
            <a:srgbClr val="B7D9E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1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5EB4A305-4A9B-A58E-FFC2-5D382D70246E}"/>
              </a:ext>
            </a:extLst>
          </p:cNvPr>
          <p:cNvSpPr txBox="1">
            <a:spLocks/>
          </p:cNvSpPr>
          <p:nvPr/>
        </p:nvSpPr>
        <p:spPr>
          <a:xfrm>
            <a:off x="1869330" y="3150660"/>
            <a:ext cx="3110364" cy="1606399"/>
          </a:xfrm>
          <a:prstGeom prst="rect">
            <a:avLst/>
          </a:prstGeom>
        </p:spPr>
        <p:txBody>
          <a:bodyPr vert="horz" lIns="0" tIns="37146" rIns="0" bIns="36289" rtlCol="0" anchor="t">
            <a:noAutofit/>
          </a:bodyPr>
          <a:lstStyle>
            <a:lvl1pPr marL="288290" indent="-288290" algn="l" defTabSz="72009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190" indent="-215900" algn="l" defTabSz="72009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90" indent="-215900" algn="l" defTabSz="864235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59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1890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816" lvl="1" indent="0">
              <a:buNone/>
            </a:pPr>
            <a:r>
              <a:rPr lang="en-US" sz="1100" b="1" dirty="0">
                <a:solidFill>
                  <a:srgbClr val="007894"/>
                </a:solidFill>
                <a:ea typeface="Roboto Light"/>
                <a:cs typeface="Calibri"/>
              </a:rPr>
              <a:t>WP1</a:t>
            </a: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Software emulation </a:t>
            </a:r>
            <a:r>
              <a:rPr lang="en-US" sz="1050" i="1" dirty="0">
                <a:ea typeface="Roboto Light"/>
                <a:cs typeface="Calibri"/>
              </a:rPr>
              <a:t>on SpMM with RVV instructions</a:t>
            </a:r>
            <a:endParaRPr lang="en-US" sz="1050" dirty="0">
              <a:ea typeface="Roboto Light"/>
              <a:cs typeface="Calibri"/>
            </a:endParaRP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Custom widening index instructions </a:t>
            </a:r>
            <a:r>
              <a:rPr lang="en-US" sz="1050" i="1" dirty="0">
                <a:ea typeface="Roboto Light"/>
                <a:cs typeface="Calibri"/>
              </a:rPr>
              <a:t>in Spatz GVSoC model</a:t>
            </a:r>
            <a:endParaRPr lang="en-US" sz="1050" dirty="0">
              <a:ea typeface="Roboto Light"/>
              <a:cs typeface="Calibri"/>
            </a:endParaRPr>
          </a:p>
          <a:p>
            <a:pPr marL="500976" lvl="1" indent="-272160"/>
            <a:r>
              <a:rPr lang="en-US" sz="1050" b="1" i="1" dirty="0">
                <a:ea typeface="Roboto Light"/>
                <a:cs typeface="Calibri"/>
              </a:rPr>
              <a:t>SpMM kernel implementation </a:t>
            </a:r>
            <a:r>
              <a:rPr lang="en-US" sz="1050" i="1" dirty="0">
                <a:ea typeface="Roboto Light"/>
                <a:cs typeface="Calibri"/>
              </a:rPr>
              <a:t>with </a:t>
            </a:r>
            <a:r>
              <a:rPr lang="en-US" sz="1050" i="1" dirty="0" err="1">
                <a:ea typeface="Roboto Light"/>
                <a:cs typeface="Calibri"/>
              </a:rPr>
              <a:t>vfwx</a:t>
            </a:r>
            <a:r>
              <a:rPr lang="en-US" sz="1050" i="1" dirty="0">
                <a:ea typeface="Roboto Light"/>
                <a:cs typeface="Calibri"/>
              </a:rPr>
              <a:t>_.</a:t>
            </a:r>
            <a:r>
              <a:rPr lang="en-US" sz="1050" i="1" dirty="0" err="1">
                <a:ea typeface="Roboto Light"/>
                <a:cs typeface="Calibri"/>
              </a:rPr>
              <a:t>vf</a:t>
            </a:r>
            <a:r>
              <a:rPr lang="en-US" sz="1050" i="1" dirty="0">
                <a:ea typeface="Roboto Light"/>
                <a:cs typeface="Calibri"/>
              </a:rPr>
              <a:t> instructions</a:t>
            </a:r>
          </a:p>
        </p:txBody>
      </p:sp>
    </p:spTree>
    <p:extLst>
      <p:ext uri="{BB962C8B-B14F-4D97-AF65-F5344CB8AC3E}">
        <p14:creationId xmlns:p14="http://schemas.microsoft.com/office/powerpoint/2010/main" val="81541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237378" y="135244"/>
            <a:ext cx="8000670" cy="4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00"/>
              <a:buFont typeface="Calibri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237376" y="727914"/>
            <a:ext cx="8000672" cy="41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150" rIns="0" bIns="3627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Progress Update</a:t>
            </a:r>
          </a:p>
          <a:p>
            <a:pPr lvl="1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b="1" dirty="0"/>
              <a:t>Spatz N:M sparsity format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b="1" dirty="0"/>
              <a:t>Baseline</a:t>
            </a:r>
            <a:r>
              <a:rPr lang="en" dirty="0"/>
              <a:t>: Dense vs. sparse (2:4) FP8 MatMul 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b="1" dirty="0"/>
              <a:t>Optimization</a:t>
            </a:r>
            <a:r>
              <a:rPr lang="en" dirty="0"/>
              <a:t>: Loop unroll, VRF prefill</a:t>
            </a:r>
          </a:p>
          <a:p>
            <a:pPr lvl="2" indent="-336550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" altLang="zh-CN" dirty="0"/>
              <a:t>Performance benchmark, insights</a:t>
            </a:r>
            <a:endParaRPr lang="en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Timeline</a:t>
            </a: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dt" idx="10"/>
          </p:nvPr>
        </p:nvSpPr>
        <p:spPr>
          <a:xfrm>
            <a:off x="2782699" y="4871789"/>
            <a:ext cx="5429026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QuantSparse 3D - Bowen Wang, Paul Scheffler</a:t>
            </a:r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>
            <a:off x="8659790" y="4871177"/>
            <a:ext cx="428607" cy="22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575" tIns="36275" rIns="72575" bIns="36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5CC4-37B6-89FB-D1C6-0B9C36CFD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361B-8F53-CC8B-E7A1-BACA7477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 </a:t>
            </a:r>
            <a:r>
              <a:rPr lang="en-US" dirty="0"/>
              <a:t>Dense MatMul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B869-9769-9D9B-AF84-173D467A76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4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41F2B0-1E34-8C0F-30DD-BADC8122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207" y="1200648"/>
            <a:ext cx="8197261" cy="2933608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55EA9357-EC15-ADA7-4287-851852447E14}"/>
              </a:ext>
            </a:extLst>
          </p:cNvPr>
          <p:cNvSpPr/>
          <p:nvPr/>
        </p:nvSpPr>
        <p:spPr>
          <a:xfrm>
            <a:off x="7408069" y="1264444"/>
            <a:ext cx="200025" cy="471487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F4506A-CFAF-0CC4-4A22-05C81B027F1F}"/>
              </a:ext>
            </a:extLst>
          </p:cNvPr>
          <p:cNvSpPr/>
          <p:nvPr/>
        </p:nvSpPr>
        <p:spPr>
          <a:xfrm>
            <a:off x="6943724" y="1044833"/>
            <a:ext cx="564357" cy="18771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Middle Loop</a:t>
            </a:r>
            <a:endParaRPr lang="en-US" sz="1100" b="1" i="0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90496C7E-4201-E733-8F20-2519C293B38C}"/>
              </a:ext>
            </a:extLst>
          </p:cNvPr>
          <p:cNvSpPr/>
          <p:nvPr/>
        </p:nvSpPr>
        <p:spPr>
          <a:xfrm rot="16200000">
            <a:off x="7997262" y="964904"/>
            <a:ext cx="200025" cy="471487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039621-0A9B-3FEB-AA7B-2A4A28BAD193}"/>
              </a:ext>
            </a:extLst>
          </p:cNvPr>
          <p:cNvSpPr/>
          <p:nvPr/>
        </p:nvSpPr>
        <p:spPr>
          <a:xfrm>
            <a:off x="7736117" y="924963"/>
            <a:ext cx="1003864" cy="14305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Outer Loop</a:t>
            </a:r>
            <a:endParaRPr lang="en-US" sz="1100" b="1" i="0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E5722B-CD5C-EC2B-94BE-B4588D24C431}"/>
              </a:ext>
            </a:extLst>
          </p:cNvPr>
          <p:cNvSpPr txBox="1"/>
          <p:nvPr/>
        </p:nvSpPr>
        <p:spPr>
          <a:xfrm>
            <a:off x="8065294" y="9501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endParaRPr lang="en-US" sz="2400" b="0" i="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40326F69-565B-B3C0-6785-C5336144321B}"/>
              </a:ext>
            </a:extLst>
          </p:cNvPr>
          <p:cNvSpPr/>
          <p:nvPr/>
        </p:nvSpPr>
        <p:spPr>
          <a:xfrm rot="16200000">
            <a:off x="5541774" y="1002947"/>
            <a:ext cx="200025" cy="395401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555EA6-6520-4316-CFCC-C296F0F40FDA}"/>
              </a:ext>
            </a:extLst>
          </p:cNvPr>
          <p:cNvSpPr/>
          <p:nvPr/>
        </p:nvSpPr>
        <p:spPr>
          <a:xfrm>
            <a:off x="4863999" y="1028884"/>
            <a:ext cx="564357" cy="18771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</a:t>
            </a:r>
            <a:br>
              <a:rPr lang="en-US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Loop</a:t>
            </a:r>
            <a:endParaRPr lang="en-US" sz="1100" b="1" i="0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8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E7ED-F15C-BB8F-80D5-9005B642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61CC-5430-A88D-48E8-9AF9C03E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 Benchmark: </a:t>
            </a:r>
            <a:r>
              <a:rPr lang="en-US" dirty="0"/>
              <a:t>Dense MatMul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0E7B-F875-8C11-CAC9-0286606436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5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4730BA-05E8-CDEE-0760-ED28AB04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380" y="788554"/>
            <a:ext cx="4457990" cy="1783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DDE131-CBAF-75B6-F54E-5231C27B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7377" y="2539361"/>
            <a:ext cx="4457992" cy="17831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E0F100-BC49-D8A9-E9EF-9F3C046E5E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8190" y="819829"/>
            <a:ext cx="4230208" cy="158600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5782DCC-6F0E-2D37-E6E4-00A85A01FFD0}"/>
              </a:ext>
            </a:extLst>
          </p:cNvPr>
          <p:cNvSpPr/>
          <p:nvPr/>
        </p:nvSpPr>
        <p:spPr>
          <a:xfrm>
            <a:off x="4858190" y="2667737"/>
            <a:ext cx="4041177" cy="53928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cs typeface="Arial Narrow" panose="020B0604020202020204" pitchFamily="34" charset="0"/>
              </a:rPr>
              <a:t>VPU utilization increases with larger P dimension due to longer </a:t>
            </a:r>
            <a:r>
              <a:rPr lang="en-US" b="1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</a:t>
            </a:r>
            <a:endParaRPr lang="en-US" b="1" i="1" cap="none" spc="0" dirty="0">
              <a:ln>
                <a:noFill/>
              </a:ln>
              <a:solidFill>
                <a:schemeClr val="accent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680EE74-1EF3-C25E-314E-2CC58F1E04F9}"/>
              </a:ext>
            </a:extLst>
          </p:cNvPr>
          <p:cNvCxnSpPr>
            <a:cxnSpLocks/>
          </p:cNvCxnSpPr>
          <p:nvPr/>
        </p:nvCxnSpPr>
        <p:spPr>
          <a:xfrm flipV="1">
            <a:off x="908739" y="3529584"/>
            <a:ext cx="732609" cy="19392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A3A7BF6-89D2-8898-B791-2D233BBC5D5A}"/>
              </a:ext>
            </a:extLst>
          </p:cNvPr>
          <p:cNvCxnSpPr>
            <a:cxnSpLocks/>
          </p:cNvCxnSpPr>
          <p:nvPr/>
        </p:nvCxnSpPr>
        <p:spPr>
          <a:xfrm>
            <a:off x="1910373" y="3476767"/>
            <a:ext cx="69367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2FB0587-CEAB-7AD0-BD26-945D32F20EB7}"/>
              </a:ext>
            </a:extLst>
          </p:cNvPr>
          <p:cNvCxnSpPr>
            <a:cxnSpLocks/>
          </p:cNvCxnSpPr>
          <p:nvPr/>
        </p:nvCxnSpPr>
        <p:spPr>
          <a:xfrm>
            <a:off x="2946261" y="3484981"/>
            <a:ext cx="71133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123CE7F-5B7C-07EE-73E9-3C55367A0DC7}"/>
              </a:ext>
            </a:extLst>
          </p:cNvPr>
          <p:cNvSpPr/>
          <p:nvPr/>
        </p:nvSpPr>
        <p:spPr>
          <a:xfrm>
            <a:off x="4865446" y="3370585"/>
            <a:ext cx="4041177" cy="539289"/>
          </a:xfrm>
          <a:prstGeom prst="rect">
            <a:avLst/>
          </a:prstGeom>
          <a:solidFill>
            <a:srgbClr val="F7E0DF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  <a:cs typeface="Arial Narrow" panose="020B0604020202020204" pitchFamily="34" charset="0"/>
              </a:rPr>
              <a:t>VPU utilization is constrained by WAR dependency</a:t>
            </a:r>
            <a:endParaRPr lang="en-US" b="1" i="1" cap="none" spc="0" dirty="0">
              <a:ln>
                <a:noFill/>
              </a:ln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86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85E77-931F-85E1-682E-2A1AD12DD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23F2B-7E72-AFD9-FB89-B94A4389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 </a:t>
            </a:r>
            <a:r>
              <a:rPr lang="en-US" dirty="0"/>
              <a:t>SpMM Software Emulation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F4494-E4A9-5F01-3C7B-B1EE6C12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6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F6C0EC-530E-0045-8C8D-CC556E1F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402" y="718058"/>
            <a:ext cx="6989196" cy="40551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5BF9B6-6BAF-206D-909F-C345C4E10E93}"/>
              </a:ext>
            </a:extLst>
          </p:cNvPr>
          <p:cNvSpPr/>
          <p:nvPr/>
        </p:nvSpPr>
        <p:spPr>
          <a:xfrm>
            <a:off x="4572000" y="4327432"/>
            <a:ext cx="4383856" cy="44573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~50% instructions are used for </a:t>
            </a:r>
            <a:r>
              <a:rPr lang="en-US" b="1" i="1" u="sng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config + scatter/gather</a:t>
            </a: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6CEFA5FB-E791-CCA8-F0FB-CC3AA8B4724F}"/>
              </a:ext>
            </a:extLst>
          </p:cNvPr>
          <p:cNvSpPr/>
          <p:nvPr/>
        </p:nvSpPr>
        <p:spPr>
          <a:xfrm rot="16200000">
            <a:off x="5353088" y="692121"/>
            <a:ext cx="200025" cy="395401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 dirty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47FD26-7B10-199A-032C-E42F991BB535}"/>
              </a:ext>
            </a:extLst>
          </p:cNvPr>
          <p:cNvSpPr/>
          <p:nvPr/>
        </p:nvSpPr>
        <p:spPr>
          <a:xfrm>
            <a:off x="4675313" y="718058"/>
            <a:ext cx="564357" cy="18771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</a:t>
            </a:r>
            <a:br>
              <a:rPr lang="en-US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Loop</a:t>
            </a:r>
            <a:endParaRPr lang="en-US" sz="1100" b="1" i="0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5B5566-BF25-94A0-991E-833A8302BB96}"/>
              </a:ext>
            </a:extLst>
          </p:cNvPr>
          <p:cNvSpPr/>
          <p:nvPr/>
        </p:nvSpPr>
        <p:spPr>
          <a:xfrm>
            <a:off x="188144" y="2031996"/>
            <a:ext cx="2152719" cy="445736"/>
          </a:xfrm>
          <a:prstGeom prst="rect">
            <a:avLst/>
          </a:prstGeom>
          <a:solidFill>
            <a:srgbClr val="F7E0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cap="none" spc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Index </a:t>
            </a:r>
            <a:r>
              <a:rPr lang="en-US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generation is required</a:t>
            </a:r>
            <a:endParaRPr lang="en-US" b="1" i="1" cap="none" spc="0" dirty="0">
              <a:ln>
                <a:noFill/>
              </a:ln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60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71E5A-2719-4D7B-BAC4-F3E0F2FD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22D0-0048-89DE-0E62-51DC0A93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 Benchmark: </a:t>
            </a:r>
            <a:r>
              <a:rPr lang="en-US" altLang="zh-CN" dirty="0"/>
              <a:t>SpMM</a:t>
            </a:r>
            <a:r>
              <a:rPr lang="en-US" altLang="zh-CN" b="1" dirty="0"/>
              <a:t> </a:t>
            </a:r>
            <a:r>
              <a:rPr lang="en-US" altLang="zh-CN" dirty="0"/>
              <a:t>Software Emulation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EF16A-6D87-AE54-1DA3-98B2D431D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7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CA55F2-FFE8-98FB-5194-3081AAFD11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380" y="788554"/>
            <a:ext cx="4457990" cy="1783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2851B2-EB95-D879-31E6-DBC0A557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7377" y="2539361"/>
            <a:ext cx="4457992" cy="178319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C6D9DF9-FB01-45CA-0008-1B5C061CFD6A}"/>
              </a:ext>
            </a:extLst>
          </p:cNvPr>
          <p:cNvSpPr/>
          <p:nvPr/>
        </p:nvSpPr>
        <p:spPr>
          <a:xfrm>
            <a:off x="4865443" y="928494"/>
            <a:ext cx="4041177" cy="705850"/>
          </a:xfrm>
          <a:prstGeom prst="rect">
            <a:avLst/>
          </a:prstGeom>
          <a:solidFill>
            <a:srgbClr val="F7E0DF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  <a:cs typeface="Arial Narrow" panose="020B0604020202020204" pitchFamily="34" charset="0"/>
              </a:rPr>
              <a:t>Vectors with &gt;256 elements cannot be processed in one iteration, due to the 8-bit index constraint</a:t>
            </a:r>
            <a:endParaRPr lang="en-US" b="1" i="1" cap="none" spc="0" dirty="0">
              <a:ln>
                <a:noFill/>
              </a:ln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F41ACB6-2BD4-EEFC-3685-40631747D0FC}"/>
              </a:ext>
            </a:extLst>
          </p:cNvPr>
          <p:cNvCxnSpPr>
            <a:cxnSpLocks/>
          </p:cNvCxnSpPr>
          <p:nvPr/>
        </p:nvCxnSpPr>
        <p:spPr>
          <a:xfrm>
            <a:off x="908739" y="3723510"/>
            <a:ext cx="115908" cy="19349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1154B9C-6B28-A096-C9E3-6EBE8D0BDBD7}"/>
              </a:ext>
            </a:extLst>
          </p:cNvPr>
          <p:cNvCxnSpPr>
            <a:cxnSpLocks/>
          </p:cNvCxnSpPr>
          <p:nvPr/>
        </p:nvCxnSpPr>
        <p:spPr>
          <a:xfrm>
            <a:off x="1910373" y="3476767"/>
            <a:ext cx="119465" cy="44023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62CB3C6-2088-026F-0477-3668691E8B4F}"/>
              </a:ext>
            </a:extLst>
          </p:cNvPr>
          <p:cNvSpPr/>
          <p:nvPr/>
        </p:nvSpPr>
        <p:spPr>
          <a:xfrm>
            <a:off x="4865443" y="2670053"/>
            <a:ext cx="4041177" cy="705850"/>
          </a:xfrm>
          <a:prstGeom prst="rect">
            <a:avLst/>
          </a:prstGeom>
          <a:solidFill>
            <a:srgbClr val="F7E0DF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  <a:cs typeface="Arial Narrow" panose="020B0604020202020204" pitchFamily="34" charset="0"/>
              </a:rPr>
              <a:t>Performs poorly due to </a:t>
            </a:r>
            <a:r>
              <a:rPr lang="en-US" b="1" i="1" u="sng" dirty="0">
                <a:solidFill>
                  <a:schemeClr val="accent1"/>
                </a:solidFill>
                <a:cs typeface="Arial Narrow" panose="020B0604020202020204" pitchFamily="34" charset="0"/>
              </a:rPr>
              <a:t>software index translation </a:t>
            </a:r>
            <a:r>
              <a:rPr lang="en-US" b="1" i="1" dirty="0">
                <a:solidFill>
                  <a:schemeClr val="accent1"/>
                </a:solidFill>
                <a:cs typeface="Arial Narrow" panose="020B0604020202020204" pitchFamily="34" charset="0"/>
              </a:rPr>
              <a:t>and reliance on VLSU for scatter/gather</a:t>
            </a:r>
            <a:endParaRPr lang="en-US" b="1" i="1" cap="none" spc="0" dirty="0">
              <a:ln>
                <a:noFill/>
              </a:ln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6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B396D-6E3A-4D55-66E2-E6462825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4EFF-58E6-9E07-8054-F76677A0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 </a:t>
            </a:r>
            <a:r>
              <a:rPr lang="en-US" dirty="0"/>
              <a:t>SpMM Custom Instruction (Gustav)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78F9-032C-4CB7-73C0-498AD922B3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8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284ECE-E0E0-C26B-0CDD-E3B2753E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6676" y="1073426"/>
            <a:ext cx="8495951" cy="29737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77880C-65C8-B377-8A8D-9BB0CA1E8F33}"/>
              </a:ext>
            </a:extLst>
          </p:cNvPr>
          <p:cNvSpPr/>
          <p:nvPr/>
        </p:nvSpPr>
        <p:spPr>
          <a:xfrm>
            <a:off x="3257771" y="4205088"/>
            <a:ext cx="2023667" cy="492787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cs typeface="Arial Narrow" panose="020B0604020202020204" pitchFamily="34" charset="0"/>
              </a:rPr>
              <a:t>Scatter/Gather in VRF</a:t>
            </a:r>
            <a:endParaRPr lang="en-US" b="1" i="1" cap="none" spc="0" dirty="0">
              <a:ln>
                <a:noFill/>
              </a:ln>
              <a:solidFill>
                <a:schemeClr val="accent3"/>
              </a:solidFill>
              <a:effectLst/>
              <a:cs typeface="Arial Narrow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BA7883D-BECE-2ED3-6557-7E61A6EB4BDF}"/>
              </a:ext>
            </a:extLst>
          </p:cNvPr>
          <p:cNvSpPr/>
          <p:nvPr/>
        </p:nvSpPr>
        <p:spPr>
          <a:xfrm>
            <a:off x="792104" y="4205088"/>
            <a:ext cx="2023667" cy="492787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dirty="0">
                <a:solidFill>
                  <a:schemeClr val="accent3"/>
                </a:solidFill>
                <a:cs typeface="Arial Narrow" panose="020B0604020202020204" pitchFamily="34" charset="0"/>
              </a:rPr>
              <a:t>Merged index translation</a:t>
            </a:r>
            <a:endParaRPr lang="en-US" b="1" i="1" cap="none" spc="0" dirty="0">
              <a:ln>
                <a:noFill/>
              </a:ln>
              <a:solidFill>
                <a:schemeClr val="accent3"/>
              </a:solidFill>
              <a:effectLst/>
              <a:cs typeface="Arial Narrow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304099-7194-C815-3925-9F8A8692DDFB}"/>
              </a:ext>
            </a:extLst>
          </p:cNvPr>
          <p:cNvSpPr/>
          <p:nvPr/>
        </p:nvSpPr>
        <p:spPr>
          <a:xfrm>
            <a:off x="5723439" y="4205088"/>
            <a:ext cx="2368276" cy="50821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1" cap="none" spc="0" dirty="0">
                <a:ln>
                  <a:noFill/>
                </a:ln>
                <a:solidFill>
                  <a:schemeClr val="accent3"/>
                </a:solidFill>
                <a:effectLst/>
                <a:cs typeface="Arial Narrow" panose="020B0604020202020204" pitchFamily="34" charset="0"/>
              </a:rPr>
              <a:t>No configuration overhead</a:t>
            </a:r>
            <a:endParaRPr lang="en-US" b="1" i="1" u="sng" cap="none" spc="0" dirty="0">
              <a:ln>
                <a:noFill/>
              </a:ln>
              <a:solidFill>
                <a:schemeClr val="accent3"/>
              </a:solidFill>
              <a:effectLst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325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9E690-ED0C-DBD1-84ED-D050E09E9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3FA0-BC85-516A-BEE1-75F577AA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 Benchmark: </a:t>
            </a:r>
            <a:r>
              <a:rPr lang="en-US" altLang="zh-CN" dirty="0"/>
              <a:t>SpMM</a:t>
            </a:r>
            <a:r>
              <a:rPr lang="en-US" altLang="zh-CN" b="1" dirty="0"/>
              <a:t> </a:t>
            </a:r>
            <a:r>
              <a:rPr lang="en-US" altLang="zh-CN" dirty="0"/>
              <a:t>Custom Instructions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92250-C3CF-D1DB-5928-77C7936998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362880">
              <a:buClrTx/>
            </a:pPr>
            <a:fld id="{00000000-1234-1234-1234-123412341234}" type="slidenum">
              <a:rPr lang="en" kern="1200" smtClean="0">
                <a:solidFill>
                  <a:srgbClr val="000000"/>
                </a:solidFill>
              </a:rPr>
              <a:pPr defTabSz="362880">
                <a:buClrTx/>
              </a:pPr>
              <a:t>9</a:t>
            </a:fld>
            <a:endParaRPr lang="en" kern="1200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966422-5EBB-7D06-2A43-82E7285F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380" y="788554"/>
            <a:ext cx="4457990" cy="1783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1D3BCFB-289E-4AE9-5503-E273F1EFEB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7377" y="2539361"/>
            <a:ext cx="4457992" cy="1783196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8ECA006-016E-F26B-D16F-81EB22069130}"/>
              </a:ext>
            </a:extLst>
          </p:cNvPr>
          <p:cNvCxnSpPr>
            <a:cxnSpLocks/>
          </p:cNvCxnSpPr>
          <p:nvPr/>
        </p:nvCxnSpPr>
        <p:spPr>
          <a:xfrm flipV="1">
            <a:off x="908739" y="3647383"/>
            <a:ext cx="158912" cy="7612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2C21AA9-1265-DAE7-F4C8-DFDCE10FB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6957" y="789569"/>
            <a:ext cx="4279884" cy="2025477"/>
          </a:xfrm>
        </p:spPr>
        <p:txBody>
          <a:bodyPr/>
          <a:lstStyle/>
          <a:p>
            <a:r>
              <a:rPr lang="en-US" sz="1600" dirty="0"/>
              <a:t>Timing model:</a:t>
            </a:r>
          </a:p>
          <a:p>
            <a:pPr lvl="1"/>
            <a:r>
              <a:rPr lang="en-US" altLang="zh-CN" sz="1100" b="1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vfw</a:t>
            </a:r>
            <a:r>
              <a:rPr lang="en-US" altLang="zh-CN" sz="1100" b="1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_.</a:t>
            </a:r>
            <a:r>
              <a:rPr lang="en-US" altLang="zh-CN" sz="1100" b="1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</a:t>
            </a:r>
            <a:r>
              <a:rPr lang="en-US" altLang="zh-CN" sz="1100" b="1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en-US" altLang="zh-CN" sz="1280" dirty="0">
                <a:sym typeface="Wingdings" pitchFamily="2" charset="2"/>
              </a:rPr>
              <a:t>instructions</a:t>
            </a:r>
            <a:r>
              <a:rPr lang="en-US" altLang="zh-CN" sz="1280" b="1" dirty="0">
                <a:sym typeface="Wingdings" pitchFamily="2" charset="2"/>
              </a:rPr>
              <a:t> are aligned </a:t>
            </a:r>
            <a:r>
              <a:rPr lang="en-US" altLang="zh-CN" sz="1280" dirty="0">
                <a:sym typeface="Wingdings" pitchFamily="2" charset="2"/>
              </a:rPr>
              <a:t>with RTL implementation. For FP8 inputs, </a:t>
            </a:r>
            <a:r>
              <a:rPr lang="en-US" altLang="zh-CN" sz="1280" b="1" dirty="0">
                <a:solidFill>
                  <a:schemeClr val="accent3"/>
                </a:solidFill>
                <a:sym typeface="Wingdings" pitchFamily="2" charset="2"/>
              </a:rPr>
              <a:t>1 cycle</a:t>
            </a:r>
            <a:r>
              <a:rPr lang="en-US" altLang="zh-CN" sz="1280" dirty="0">
                <a:solidFill>
                  <a:schemeClr val="accent3"/>
                </a:solidFill>
                <a:sym typeface="Wingdings" pitchFamily="2" charset="2"/>
              </a:rPr>
              <a:t> </a:t>
            </a:r>
            <a:r>
              <a:rPr lang="en-US" altLang="zh-CN" sz="1280" dirty="0">
                <a:sym typeface="Wingdings" pitchFamily="2" charset="2"/>
              </a:rPr>
              <a:t>latency</a:t>
            </a:r>
          </a:p>
          <a:p>
            <a:pPr lvl="1"/>
            <a:r>
              <a:rPr lang="en-US" altLang="zh-CN" sz="11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vfwx</a:t>
            </a:r>
            <a:r>
              <a:rPr lang="en-US" altLang="zh-CN" sz="11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_.</a:t>
            </a:r>
            <a:r>
              <a:rPr lang="en-US" altLang="zh-CN" sz="11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</a:t>
            </a:r>
            <a:r>
              <a:rPr lang="en-US" altLang="zh-CN" sz="11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en-US" altLang="zh-CN" sz="1280" dirty="0">
                <a:sym typeface="Wingdings" pitchFamily="2" charset="2"/>
              </a:rPr>
              <a:t>instructions </a:t>
            </a:r>
            <a:r>
              <a:rPr lang="en-US" altLang="zh-CN" sz="1280" b="1" dirty="0">
                <a:sym typeface="Wingdings" pitchFamily="2" charset="2"/>
              </a:rPr>
              <a:t>are estimated</a:t>
            </a:r>
            <a:r>
              <a:rPr lang="en-US" altLang="zh-CN" sz="1280" dirty="0">
                <a:sym typeface="Wingdings" pitchFamily="2" charset="2"/>
              </a:rPr>
              <a:t>. 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sz="1280" b="1" dirty="0">
                <a:sym typeface="Wingdings" pitchFamily="2" charset="2"/>
              </a:rPr>
              <a:t>VREG-based scatter/gather</a:t>
            </a:r>
            <a:r>
              <a:rPr lang="en-US" altLang="zh-CN" sz="1280" dirty="0">
                <a:sym typeface="Wingdings" pitchFamily="2" charset="2"/>
              </a:rPr>
              <a:t>, which effectively halves the VREG-to-VPU bandwidth under 2:4 sparsity  Latency is modeled as </a:t>
            </a:r>
            <a:r>
              <a:rPr lang="en-US" altLang="zh-CN" sz="1280" b="1" dirty="0">
                <a:solidFill>
                  <a:schemeClr val="accent1"/>
                </a:solidFill>
                <a:sym typeface="Wingdings" pitchFamily="2" charset="2"/>
              </a:rPr>
              <a:t>double</a:t>
            </a:r>
            <a:r>
              <a:rPr lang="en-US" altLang="zh-CN" sz="1280" dirty="0">
                <a:sym typeface="Wingdings" pitchFamily="2" charset="2"/>
              </a:rPr>
              <a:t> that of regular </a:t>
            </a:r>
            <a:r>
              <a:rPr lang="en-US" altLang="zh-CN" sz="1100" b="1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vfw</a:t>
            </a:r>
            <a:r>
              <a:rPr lang="en-US" altLang="zh-CN" sz="1100" b="1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_.</a:t>
            </a:r>
            <a:r>
              <a:rPr lang="en-US" altLang="zh-CN" sz="1100" b="1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vf</a:t>
            </a:r>
            <a:r>
              <a:rPr lang="en-US" altLang="zh-CN" sz="1100" b="1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en-US" altLang="zh-CN" sz="1280" dirty="0">
                <a:sym typeface="Wingdings" pitchFamily="2" charset="2"/>
              </a:rPr>
              <a:t>instructions</a:t>
            </a:r>
          </a:p>
          <a:p>
            <a:pPr marL="596890" lvl="1" indent="0">
              <a:buNone/>
            </a:pPr>
            <a:endParaRPr lang="en-US" altLang="zh-CN" sz="128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258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778353-C828-49F6-8D8D-2AB4582EB5C2}" vid="{5F78B0AA-AA4A-4887-80EB-632809F14C64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5135</TotalTime>
  <Words>465</Words>
  <Application>Microsoft Macintosh PowerPoint</Application>
  <PresentationFormat>全屏显示(16:9)</PresentationFormat>
  <Paragraphs>83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Roboto Light</vt:lpstr>
      <vt:lpstr>Arial Narrow</vt:lpstr>
      <vt:lpstr>Calibri</vt:lpstr>
      <vt:lpstr>Wingdings</vt:lpstr>
      <vt:lpstr>Calibri Light</vt:lpstr>
      <vt:lpstr>Consolas</vt:lpstr>
      <vt:lpstr>Arial</vt:lpstr>
      <vt:lpstr>Simple Light</vt:lpstr>
      <vt:lpstr>PULP Triangle</vt:lpstr>
      <vt:lpstr>1_PULP Triangle</vt:lpstr>
      <vt:lpstr>QuantSparse 3D Biweekly 2025-07-22</vt:lpstr>
      <vt:lpstr>Progress Recap</vt:lpstr>
      <vt:lpstr>Agenda</vt:lpstr>
      <vt:lpstr>Recap: Dense MatMul (Gustav)</vt:lpstr>
      <vt:lpstr>Baseline Benchmark: Dense MatMul</vt:lpstr>
      <vt:lpstr>Recap: SpMM Software Emulation (Gustav)</vt:lpstr>
      <vt:lpstr>Baseline Benchmark: SpMM Software Emulation</vt:lpstr>
      <vt:lpstr>Recap: SpMM Custom Instruction (Gustav)</vt:lpstr>
      <vt:lpstr>Baseline Benchmark: SpMM Custom Instructions</vt:lpstr>
      <vt:lpstr>Baseline Benchmark: SpMM Custom Instructions</vt:lpstr>
      <vt:lpstr>Optimization: Loop Unroll</vt:lpstr>
      <vt:lpstr>Optimization: VREG Preload</vt:lpstr>
      <vt:lpstr>Speed Up</vt:lpstr>
      <vt:lpstr>Progress Update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QuantSparse 3D Biweekly 2025-03-25</dc:title>
  <dc:creator>paulsc</dc:creator>
  <cp:lastModifiedBy>Wang, Bowen</cp:lastModifiedBy>
  <cp:revision>610</cp:revision>
  <dcterms:modified xsi:type="dcterms:W3CDTF">2025-07-22T10:51:01Z</dcterms:modified>
</cp:coreProperties>
</file>